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422" r:id="rId2"/>
    <p:sldId id="424" r:id="rId3"/>
    <p:sldId id="448" r:id="rId4"/>
    <p:sldId id="427" r:id="rId5"/>
    <p:sldId id="433" r:id="rId6"/>
    <p:sldId id="423" r:id="rId7"/>
    <p:sldId id="428" r:id="rId8"/>
    <p:sldId id="449" r:id="rId9"/>
    <p:sldId id="434" r:id="rId10"/>
    <p:sldId id="435" r:id="rId11"/>
    <p:sldId id="436" r:id="rId12"/>
    <p:sldId id="438" r:id="rId13"/>
    <p:sldId id="439" r:id="rId14"/>
    <p:sldId id="430" r:id="rId15"/>
    <p:sldId id="452" r:id="rId16"/>
    <p:sldId id="440" r:id="rId17"/>
    <p:sldId id="429" r:id="rId18"/>
    <p:sldId id="450" r:id="rId19"/>
    <p:sldId id="441" r:id="rId20"/>
    <p:sldId id="426" r:id="rId21"/>
    <p:sldId id="432" r:id="rId22"/>
    <p:sldId id="431" r:id="rId23"/>
    <p:sldId id="451" r:id="rId24"/>
    <p:sldId id="442" r:id="rId25"/>
    <p:sldId id="260" r:id="rId2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439" autoAdjust="0"/>
    <p:restoredTop sz="78867" autoAdjust="0"/>
  </p:normalViewPr>
  <p:slideViewPr>
    <p:cSldViewPr snapToGrid="0" showGuides="1">
      <p:cViewPr>
        <p:scale>
          <a:sx n="113" d="100"/>
          <a:sy n="113" d="100"/>
        </p:scale>
        <p:origin x="1208" y="-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80" d="100"/>
        <a:sy n="18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726755-F235-4894-80FD-CD206805168D}" type="datetimeFigureOut">
              <a:rPr lang="en-US" smtClean="0"/>
              <a:t>1/11/17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6DEC4E-2C72-4AA4-BF83-677F3664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483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266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内存块是在全局堆和本地堆之间传输的基本单元，它由两部分组成：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块头和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64KB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块体。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 smtClean="0"/>
              <a:t>每个内存块都维护一个大小类，块体根据这个大小类被划分成若干个数据块。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我们</a:t>
            </a:r>
            <a:r>
              <a:rPr lang="zh-CN" altLang="en-US" sz="1200" dirty="0" smtClean="0"/>
              <a:t>使用了两种类型的大小类：</a:t>
            </a:r>
            <a:r>
              <a:rPr lang="zh-CN" altLang="en-US" sz="1200" dirty="0" smtClean="0"/>
              <a:t>小跨度和大跨度。</a:t>
            </a:r>
            <a:endParaRPr kumimoji="1" lang="zh-CN" alt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显然，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相同长度的块体，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使用较小的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大小类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会产生更多的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块头存储元数据，例如剩余空闲块的数量，其大小类等。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对于大于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64KB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的内存请求，将通过系统调用（如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mmap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）重定向到操作系统。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初始状态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，所有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块都是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的，由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指针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指向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 smtClean="0"/>
              <a:t>为了简化设计，内存块有固定的大小。</a:t>
            </a:r>
            <a:endParaRPr kumimoji="1" lang="en-US" altLang="zh-CN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6418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本地堆由每个线程</a:t>
            </a:r>
            <a:r>
              <a:rPr lang="zh-CN" altLang="en-US" dirty="0" smtClean="0"/>
              <a:t>各自</a:t>
            </a:r>
            <a:r>
              <a:rPr lang="zh-CN" altLang="en-US" dirty="0" smtClean="0"/>
              <a:t>维护，</a:t>
            </a:r>
            <a:r>
              <a:rPr lang="zh-CN" altLang="en-US" dirty="0" smtClean="0"/>
              <a:t>它们维护的</a:t>
            </a:r>
            <a:r>
              <a:rPr lang="zh-CN" altLang="en-US" dirty="0" smtClean="0"/>
              <a:t>信息</a:t>
            </a:r>
            <a:r>
              <a:rPr lang="zh-CN" altLang="en-US" dirty="0" smtClean="0"/>
              <a:t>可</a:t>
            </a:r>
            <a:r>
              <a:rPr lang="zh-CN" altLang="en-US" dirty="0" smtClean="0"/>
              <a:t>以找到</a:t>
            </a:r>
            <a:r>
              <a:rPr lang="zh-CN" altLang="en-US" dirty="0" smtClean="0"/>
              <a:t>合适</a:t>
            </a:r>
            <a:r>
              <a:rPr lang="zh-CN" altLang="en-US" dirty="0" smtClean="0"/>
              <a:t>的</a:t>
            </a:r>
            <a:r>
              <a:rPr lang="zh-CN" altLang="en-US" dirty="0" smtClean="0"/>
              <a:t>内存</a:t>
            </a:r>
            <a:r>
              <a:rPr lang="zh-CN" altLang="en-US" dirty="0" smtClean="0"/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本地堆中的每个内存块可以分为五类：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In-use</a:t>
            </a:r>
            <a:r>
              <a:rPr lang="zh-CN" altLang="en-US" dirty="0" smtClean="0"/>
              <a:t>块意味着正在使用的块。当应</a:t>
            </a:r>
            <a:r>
              <a:rPr lang="zh-CN" altLang="en-US" dirty="0" smtClean="0"/>
              <a:t>用程序发出</a:t>
            </a:r>
            <a:r>
              <a:rPr lang="zh-CN" altLang="en-US" dirty="0" smtClean="0"/>
              <a:t>内存申请</a:t>
            </a:r>
            <a:r>
              <a:rPr lang="zh-CN" altLang="en-US" dirty="0" smtClean="0"/>
              <a:t>时，将</a:t>
            </a:r>
            <a:r>
              <a:rPr lang="zh-CN" altLang="en-US" dirty="0" smtClean="0"/>
              <a:t>根据参数计算出对应的</a:t>
            </a:r>
            <a:r>
              <a:rPr lang="zh-CN" altLang="en-US" dirty="0" smtClean="0"/>
              <a:t>大小类，然后使用该大小类找到当前正在使用的内存块并从中分配</a:t>
            </a:r>
            <a:r>
              <a:rPr lang="zh-CN" altLang="en-US" dirty="0" smtClean="0"/>
              <a:t>数据</a:t>
            </a:r>
            <a:r>
              <a:rPr lang="zh-CN" altLang="en-US" dirty="0" smtClean="0"/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在</a:t>
            </a:r>
            <a:r>
              <a:rPr lang="zh-CN" altLang="en-US" dirty="0" smtClean="0"/>
              <a:t>对一个内存块的若干</a:t>
            </a:r>
            <a:r>
              <a:rPr lang="zh-CN" altLang="en-US" dirty="0" smtClean="0"/>
              <a:t>请求之后，</a:t>
            </a:r>
            <a:r>
              <a:rPr lang="zh-CN" altLang="en-US" dirty="0" smtClean="0"/>
              <a:t>整个内存块没有可用的数据块了</a:t>
            </a:r>
            <a:r>
              <a:rPr lang="zh-CN" altLang="en-US" dirty="0" smtClean="0"/>
              <a:t>，</a:t>
            </a:r>
            <a:r>
              <a:rPr lang="zh-CN" altLang="en-US" dirty="0" smtClean="0"/>
              <a:t>此时</a:t>
            </a:r>
            <a:r>
              <a:rPr lang="zh-CN" altLang="en-US" dirty="0" smtClean="0"/>
              <a:t>被称为</a:t>
            </a:r>
            <a:r>
              <a:rPr lang="en-US" altLang="zh-CN" dirty="0" smtClean="0"/>
              <a:t>full</a:t>
            </a:r>
            <a:r>
              <a:rPr lang="zh-CN" altLang="en-US" dirty="0" smtClean="0"/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waiting</a:t>
            </a:r>
            <a:r>
              <a:rPr lang="zh-CN" altLang="en-US" dirty="0" smtClean="0"/>
              <a:t>块是处于部分</a:t>
            </a:r>
            <a:r>
              <a:rPr lang="zh-CN" altLang="en-US" dirty="0" smtClean="0"/>
              <a:t>被</a:t>
            </a:r>
            <a:r>
              <a:rPr lang="zh-CN" altLang="en-US" dirty="0" smtClean="0"/>
              <a:t>分配状态的块。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当</a:t>
            </a:r>
            <a:r>
              <a:rPr lang="en-US" altLang="zh-CN" dirty="0" smtClean="0"/>
              <a:t>full</a:t>
            </a:r>
            <a:r>
              <a:rPr lang="zh-CN" altLang="en-US" dirty="0" smtClean="0"/>
              <a:t>块中的</a:t>
            </a:r>
            <a:r>
              <a:rPr lang="zh-CN" altLang="en-US" dirty="0" smtClean="0"/>
              <a:t>数据</a:t>
            </a:r>
            <a:r>
              <a:rPr lang="zh-CN" altLang="en-US" dirty="0" smtClean="0"/>
              <a:t>块被释放时，它</a:t>
            </a:r>
            <a:r>
              <a:rPr lang="zh-CN" altLang="en-US" dirty="0" smtClean="0"/>
              <a:t>会</a:t>
            </a:r>
            <a:r>
              <a:rPr lang="zh-CN" altLang="en-US" dirty="0" smtClean="0"/>
              <a:t>变成</a:t>
            </a:r>
            <a:r>
              <a:rPr lang="en-US" altLang="zh-CN" dirty="0" smtClean="0"/>
              <a:t>waiting</a:t>
            </a:r>
            <a:r>
              <a:rPr lang="zh-CN" altLang="en-US" dirty="0" smtClean="0"/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考虑到我们到目前为止</a:t>
            </a:r>
            <a:r>
              <a:rPr lang="zh-CN" altLang="en-US" dirty="0" smtClean="0"/>
              <a:t>所</a:t>
            </a:r>
            <a:r>
              <a:rPr lang="zh-CN" altLang="en-US" dirty="0" smtClean="0"/>
              <a:t>讨论的，</a:t>
            </a:r>
            <a:r>
              <a:rPr lang="zh-CN" altLang="en-US" dirty="0" smtClean="0"/>
              <a:t>一个</a:t>
            </a:r>
            <a:r>
              <a:rPr lang="zh-CN" altLang="en-US" dirty="0" smtClean="0"/>
              <a:t>内存块的典型生命周期可以首先用作</a:t>
            </a:r>
            <a:r>
              <a:rPr lang="en-US" altLang="zh-CN" dirty="0" smtClean="0"/>
              <a:t>in-use</a:t>
            </a:r>
            <a:r>
              <a:rPr lang="zh-CN" altLang="en-US" dirty="0" smtClean="0"/>
              <a:t>块，然后是</a:t>
            </a:r>
            <a:r>
              <a:rPr lang="en-US" altLang="zh-CN" dirty="0" smtClean="0"/>
              <a:t>full</a:t>
            </a:r>
            <a:r>
              <a:rPr lang="zh-CN" altLang="en-US" dirty="0" smtClean="0"/>
              <a:t>块，然后</a:t>
            </a:r>
            <a:r>
              <a:rPr lang="en-US" altLang="zh-CN" dirty="0" smtClean="0"/>
              <a:t>waiting</a:t>
            </a:r>
            <a:r>
              <a:rPr lang="zh-CN" altLang="en-US" dirty="0" smtClean="0"/>
              <a:t>块，</a:t>
            </a:r>
            <a:r>
              <a:rPr lang="zh-CN" altLang="en-US" dirty="0" smtClean="0"/>
              <a:t>如此重复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对于</a:t>
            </a:r>
            <a:r>
              <a:rPr lang="zh-CN" altLang="en-US" dirty="0" smtClean="0"/>
              <a:t>损耗均衡</a:t>
            </a:r>
            <a:r>
              <a:rPr lang="zh-CN" altLang="en-US" dirty="0" smtClean="0"/>
              <a:t>的目的，这不是我们的期望</a:t>
            </a:r>
            <a:r>
              <a:rPr lang="zh-CN" altLang="en-US" dirty="0" smtClean="0"/>
              <a:t>的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为了解决这个问题，</a:t>
            </a:r>
            <a:r>
              <a:rPr lang="zh-CN" altLang="en-US" dirty="0" smtClean="0"/>
              <a:t>每个内存块</a:t>
            </a:r>
            <a:r>
              <a:rPr lang="zh-CN" altLang="en-US" dirty="0" smtClean="0"/>
              <a:t>的元数据中</a:t>
            </a:r>
            <a:r>
              <a:rPr lang="zh-CN" altLang="en-US" dirty="0" smtClean="0"/>
              <a:t>添加</a:t>
            </a:r>
            <a:r>
              <a:rPr lang="zh-CN" altLang="en-US" dirty="0" smtClean="0"/>
              <a:t>了</a:t>
            </a:r>
            <a:r>
              <a:rPr lang="zh-CN" altLang="en-US" dirty="0" smtClean="0"/>
              <a:t>一个</a:t>
            </a:r>
            <a:r>
              <a:rPr lang="zh-CN" altLang="en-US" dirty="0" smtClean="0"/>
              <a:t>损耗</a:t>
            </a:r>
            <a:r>
              <a:rPr lang="zh-CN" altLang="en-US" dirty="0" smtClean="0"/>
              <a:t>感知变量，每次从</a:t>
            </a:r>
            <a:r>
              <a:rPr lang="zh-CN" altLang="en-US" dirty="0" smtClean="0"/>
              <a:t>内存块</a:t>
            </a:r>
            <a:r>
              <a:rPr lang="zh-CN" altLang="en-US" dirty="0" smtClean="0"/>
              <a:t>中分配</a:t>
            </a:r>
            <a:r>
              <a:rPr lang="zh-CN" altLang="en-US" dirty="0" smtClean="0"/>
              <a:t>数据</a:t>
            </a:r>
            <a:r>
              <a:rPr lang="zh-CN" altLang="en-US" dirty="0" smtClean="0"/>
              <a:t>块时，</a:t>
            </a:r>
            <a:r>
              <a:rPr lang="zh-CN" altLang="en-US" dirty="0" smtClean="0"/>
              <a:t>该</a:t>
            </a:r>
            <a:r>
              <a:rPr lang="zh-CN" altLang="en-US" dirty="0" smtClean="0"/>
              <a:t>变量增加</a:t>
            </a:r>
            <a:r>
              <a:rPr lang="zh-CN" altLang="en-US" dirty="0" smtClean="0"/>
              <a:t>一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如果</a:t>
            </a:r>
            <a:r>
              <a:rPr lang="zh-CN" altLang="en-US" dirty="0" smtClean="0"/>
              <a:t>该</a:t>
            </a:r>
            <a:r>
              <a:rPr lang="zh-CN" altLang="en-US" dirty="0" smtClean="0"/>
              <a:t>变量达到预定的分配阈值，则它不再可用于此线程中的分配，并且其状态变为</a:t>
            </a:r>
            <a:r>
              <a:rPr lang="en-US" altLang="zh-CN" dirty="0" smtClean="0"/>
              <a:t>not-</a:t>
            </a:r>
            <a:r>
              <a:rPr lang="en-US" altLang="zh-CN" dirty="0" err="1" smtClean="0"/>
              <a:t>availble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当</a:t>
            </a:r>
            <a:r>
              <a:rPr lang="en-US" altLang="zh-CN" dirty="0" smtClean="0"/>
              <a:t>not-</a:t>
            </a:r>
            <a:r>
              <a:rPr lang="en-US" altLang="zh-CN" dirty="0" err="1" smtClean="0"/>
              <a:t>availble</a:t>
            </a:r>
            <a:r>
              <a:rPr lang="zh-CN" altLang="en-US" dirty="0" smtClean="0"/>
              <a:t>块中的所有</a:t>
            </a:r>
            <a:r>
              <a:rPr lang="zh-CN" altLang="en-US" dirty="0" smtClean="0"/>
              <a:t>数据</a:t>
            </a:r>
            <a:r>
              <a:rPr lang="zh-CN" altLang="en-US" dirty="0" smtClean="0"/>
              <a:t>块都被释放时，</a:t>
            </a:r>
            <a:r>
              <a:rPr lang="zh-CN" altLang="en-US" dirty="0" smtClean="0"/>
              <a:t>该内存</a:t>
            </a:r>
            <a:r>
              <a:rPr lang="zh-CN" altLang="en-US" dirty="0" smtClean="0"/>
              <a:t>块将被返回到全局堆。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最后，一个</a:t>
            </a:r>
            <a:r>
              <a:rPr lang="en-US" altLang="zh-CN" dirty="0" smtClean="0"/>
              <a:t>clean</a:t>
            </a:r>
            <a:r>
              <a:rPr lang="zh-CN" altLang="en-US" dirty="0" smtClean="0"/>
              <a:t>块指</a:t>
            </a:r>
            <a:r>
              <a:rPr lang="zh-CN" altLang="en-US" dirty="0" smtClean="0"/>
              <a:t>一个没有特定</a:t>
            </a:r>
            <a:r>
              <a:rPr lang="zh-CN" altLang="en-US" dirty="0" smtClean="0"/>
              <a:t>的</a:t>
            </a:r>
            <a:r>
              <a:rPr lang="zh-CN" altLang="en-US" dirty="0" smtClean="0"/>
              <a:t>大小类</a:t>
            </a:r>
            <a:r>
              <a:rPr lang="zh-CN" altLang="en-US" dirty="0" smtClean="0"/>
              <a:t>的内存块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右图</a:t>
            </a:r>
            <a:r>
              <a:rPr lang="zh-CN" altLang="en-US" dirty="0" smtClean="0"/>
              <a:t>显示了</a:t>
            </a:r>
            <a:r>
              <a:rPr lang="zh-CN" altLang="en-US" dirty="0" smtClean="0"/>
              <a:t>内存块改变的状态机。</a:t>
            </a:r>
            <a:endParaRPr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7973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这张图显示了</a:t>
            </a:r>
            <a:r>
              <a:rPr kumimoji="1" lang="zh-CN" altLang="en-US" dirty="0" smtClean="0"/>
              <a:t>由每个线程维护</a:t>
            </a:r>
            <a:r>
              <a:rPr kumimoji="1" lang="zh-CN" altLang="en-US" dirty="0" smtClean="0"/>
              <a:t>的</a:t>
            </a:r>
            <a:r>
              <a:rPr kumimoji="1" lang="zh-CN" altLang="en-US" dirty="0" smtClean="0"/>
              <a:t>本地堆结构。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1542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全局堆维护从操作系统获取的</a:t>
            </a:r>
            <a:r>
              <a:rPr lang="zh-CN" altLang="en-US" dirty="0" smtClean="0"/>
              <a:t>全部内存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全局堆将获取的内存以</a:t>
            </a:r>
            <a:r>
              <a:rPr lang="en-US" altLang="zh-CN" dirty="0" smtClean="0"/>
              <a:t>64KB</a:t>
            </a:r>
            <a:r>
              <a:rPr lang="zh-CN" altLang="en-US" dirty="0" smtClean="0"/>
              <a:t>为边界开始切分，切分出来的就是若干个内存块。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在初始状态时</a:t>
            </a:r>
            <a:r>
              <a:rPr lang="zh-CN" altLang="en-US" dirty="0" smtClean="0"/>
              <a:t>，所有的块都是</a:t>
            </a:r>
            <a:r>
              <a:rPr lang="zh-CN" altLang="en-US" dirty="0" smtClean="0"/>
              <a:t>可用</a:t>
            </a:r>
            <a:r>
              <a:rPr lang="zh-CN" altLang="en-US" dirty="0" smtClean="0"/>
              <a:t>的，由一个指针</a:t>
            </a:r>
            <a:r>
              <a:rPr lang="zh-CN" altLang="en-US" dirty="0" smtClean="0"/>
              <a:t>指向</a:t>
            </a:r>
            <a:r>
              <a:rPr lang="zh-CN" altLang="en-US" dirty="0" smtClean="0"/>
              <a:t>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7555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现在我们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讨论不同级别的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损耗均衡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策略。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总体目的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很明确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：所有的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数据块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都需要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被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均匀分配。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块级中，显然应该首先分配从空闲指针开始的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块，因为这些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块从未被分配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过。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在用完这些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块之后，将检查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某种类型的空闲列表，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以找出是否有可重用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考虑到分配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延迟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，在这种情况下简单快速的方法更合适。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因此，我们将空闲列表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实现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FIFO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队列。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在本地堆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级别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中，当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in-use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尽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时，应选择一个块作为新的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in-use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clean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块不属于任何大小类，因此它们比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waiting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块更灵活，因此我们将首先选择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waiting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因为可以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利用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损耗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感知变量来确保分配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次数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的上限，我们认为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FIFO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仍然是我们这一级别的最佳选择。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在全局堆级别中，当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clean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分配完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时，最好的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损耗均衡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策略应该返回到目前为止分配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次数最少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的块，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我们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优化的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最小化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来找到该块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此外，块不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同步移动到全局堆，相反，真正的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移动由一个后台线程异步地执行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kumimoji="1"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9945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向外界暴露了三个接口。</a:t>
            </a:r>
          </a:p>
          <a:p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wa_malloc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用于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申请某特定大小的内存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具有一个参数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指明需要申请内存的大小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返回值是数据块的起始地址。 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 smtClean="0"/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wa_free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用于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释放某个数据块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具有一个参数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指明需要释放 的数据块的起始地址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无返回值。 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 smtClean="0"/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wa_realloc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用于</a:t>
            </a:r>
            <a:r>
              <a:rPr lang="zh-CN" altLang="en-US" dirty="0" smtClean="0"/>
              <a:t>改变已分配的数据块大小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，具有两个参数，第一个参数是数据块的起始地址，第二个参数是期望的大小，返回值为大小改变以后数据块的起始地址。</a:t>
            </a:r>
            <a:endParaRPr kumimoji="1"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9181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baseline="0" dirty="0" smtClean="0"/>
              <a:t>接下来简述一下</a:t>
            </a:r>
            <a:r>
              <a:rPr kumimoji="1" lang="zh-CN" altLang="en-US" baseline="0" dirty="0" smtClean="0"/>
              <a:t>分配和释放算法</a:t>
            </a:r>
            <a:r>
              <a:rPr kumimoji="1" lang="zh-CN" altLang="en-US" baseline="0" dirty="0" smtClean="0"/>
              <a:t>实现</a:t>
            </a:r>
            <a:r>
              <a:rPr kumimoji="1" lang="zh-CN" altLang="en-US" baseline="0" dirty="0" smtClean="0"/>
              <a:t>。</a:t>
            </a:r>
          </a:p>
          <a:p>
            <a:endParaRPr kumimoji="1" lang="zh-CN" altLang="en-US" baseline="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baseline="0" dirty="0" smtClean="0"/>
              <a:t>当</a:t>
            </a:r>
            <a:r>
              <a:rPr kumimoji="1" lang="zh-CN" altLang="en-US" baseline="0" dirty="0" smtClean="0"/>
              <a:t>程序请求内存</a:t>
            </a:r>
            <a:r>
              <a:rPr kumimoji="1" lang="zh-CN" altLang="en-US" baseline="0" dirty="0" smtClean="0"/>
              <a:t>时，</a:t>
            </a:r>
            <a:r>
              <a:rPr kumimoji="1" lang="zh-CN" altLang="en-US" baseline="0" dirty="0" smtClean="0"/>
              <a:t>根据</a:t>
            </a:r>
            <a:r>
              <a:rPr lang="zh-CN" altLang="en-US" sz="2200" dirty="0" smtClean="0"/>
              <a:t>用户传递的</a:t>
            </a:r>
            <a:r>
              <a:rPr lang="zh-CN" altLang="en-US" sz="2200" dirty="0" smtClean="0"/>
              <a:t>参数</a:t>
            </a:r>
            <a:r>
              <a:rPr lang="zh-CN" altLang="en-US" sz="2200" dirty="0" smtClean="0"/>
              <a:t>计算出</a:t>
            </a:r>
            <a:r>
              <a:rPr lang="zh-CN" altLang="en-US" sz="2200" dirty="0" smtClean="0"/>
              <a:t>大小类，用这个大小类找到当前的</a:t>
            </a:r>
            <a:r>
              <a:rPr lang="en-US" altLang="zh-CN" sz="2200" dirty="0" smtClean="0"/>
              <a:t>in-use</a:t>
            </a:r>
            <a:r>
              <a:rPr lang="zh-CN" altLang="en-US" sz="2200" dirty="0" smtClean="0"/>
              <a:t>内存块，在此内存块中分配数据块。如果该内存块状态是</a:t>
            </a:r>
            <a:r>
              <a:rPr lang="en-US" altLang="zh-CN" sz="2200" dirty="0" smtClean="0"/>
              <a:t>full</a:t>
            </a:r>
            <a:r>
              <a:rPr lang="zh-CN" altLang="en-US" sz="2200" dirty="0" smtClean="0"/>
              <a:t>，寻找一个</a:t>
            </a:r>
            <a:r>
              <a:rPr lang="en-US" altLang="zh-CN" sz="2200" dirty="0" smtClean="0"/>
              <a:t>waiting/clean</a:t>
            </a:r>
            <a:r>
              <a:rPr lang="zh-CN" altLang="en-US" sz="2200" dirty="0" smtClean="0"/>
              <a:t>块。否则，向全局堆申请新的内存块。</a:t>
            </a:r>
            <a:endParaRPr lang="en-US" altLang="zh-CN" sz="2200" dirty="0" smtClean="0"/>
          </a:p>
          <a:p>
            <a:endParaRPr kumimoji="1" lang="zh-CN" altLang="en-US" baseline="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baseline="0" dirty="0" smtClean="0"/>
              <a:t>当释放发生时，</a:t>
            </a:r>
            <a:r>
              <a:rPr kumimoji="1" lang="en-US" altLang="zh-CN" baseline="0" dirty="0" err="1" smtClean="0"/>
              <a:t>wamlloc</a:t>
            </a:r>
            <a:r>
              <a:rPr lang="zh-CN" altLang="en-US" sz="2200" dirty="0" smtClean="0"/>
              <a:t>将数据块放到由</a:t>
            </a:r>
            <a:r>
              <a:rPr lang="zh-CN" altLang="en-US" sz="2200" dirty="0" smtClean="0"/>
              <a:t>每个</a:t>
            </a:r>
            <a:r>
              <a:rPr lang="zh-CN" altLang="en-US" sz="2200" dirty="0" smtClean="0"/>
              <a:t>内存块维护的</a:t>
            </a:r>
            <a:r>
              <a:rPr lang="en-US" altLang="zh-CN" sz="2200" dirty="0" smtClean="0"/>
              <a:t>FIFO</a:t>
            </a:r>
            <a:r>
              <a:rPr lang="zh-CN" altLang="en-US" sz="2200" dirty="0" smtClean="0"/>
              <a:t>队列中</a:t>
            </a:r>
            <a:r>
              <a:rPr kumimoji="1" lang="zh-CN" altLang="en-US" baseline="0" dirty="0" smtClean="0"/>
              <a:t>。</a:t>
            </a:r>
            <a:r>
              <a:rPr lang="zh-CN" altLang="en-US" sz="1200" dirty="0" smtClean="0"/>
              <a:t>如果释放前状态是</a:t>
            </a:r>
            <a:r>
              <a:rPr lang="en-US" altLang="zh-CN" sz="1200" dirty="0" smtClean="0"/>
              <a:t>full</a:t>
            </a:r>
            <a:r>
              <a:rPr lang="zh-CN" altLang="en-US" sz="1200" dirty="0" smtClean="0"/>
              <a:t>，则变为</a:t>
            </a:r>
            <a:r>
              <a:rPr lang="en-US" altLang="zh-CN" sz="1200" dirty="0" smtClean="0"/>
              <a:t>waiting</a:t>
            </a:r>
            <a:endParaRPr lang="zh-CN" altLang="en-US" sz="120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。</a:t>
            </a:r>
            <a:r>
              <a:rPr lang="zh-CN" altLang="en-US" sz="1200" dirty="0" smtClean="0"/>
              <a:t>如果释放后状态是</a:t>
            </a:r>
            <a:r>
              <a:rPr lang="en-US" altLang="zh-CN" sz="1200" dirty="0" smtClean="0"/>
              <a:t>clean</a:t>
            </a:r>
            <a:r>
              <a:rPr lang="zh-CN" altLang="en-US" sz="1200" dirty="0" smtClean="0"/>
              <a:t>，则将此块移动到</a:t>
            </a:r>
            <a:r>
              <a:rPr lang="zh-CN" altLang="en-US" sz="1200" dirty="0" smtClean="0"/>
              <a:t>全局堆的</a:t>
            </a:r>
            <a:r>
              <a:rPr lang="en-US" altLang="zh-CN" sz="1200" dirty="0" smtClean="0"/>
              <a:t>clean</a:t>
            </a:r>
            <a:r>
              <a:rPr lang="zh-CN" altLang="en-US" sz="1200" dirty="0" smtClean="0"/>
              <a:t>列表中</a:t>
            </a:r>
            <a:endParaRPr lang="en-US" altLang="zh-CN" sz="120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0215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这里是伪代码，我们刚刚讨论的过程。</a:t>
            </a:r>
            <a:endParaRPr kumimoji="1" lang="en-US" altLang="zh-CN" baseline="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5934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083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我们实现了</a:t>
            </a:r>
            <a:r>
              <a:rPr lang="en-US" altLang="zh-CN" dirty="0" err="1" smtClean="0"/>
              <a:t>Wamalloc</a:t>
            </a:r>
            <a:r>
              <a:rPr lang="zh-CN" altLang="en-US" dirty="0" smtClean="0"/>
              <a:t>的原型，并将其与一些主流分配器进行了</a:t>
            </a:r>
            <a:r>
              <a:rPr lang="zh-CN" altLang="en-US" dirty="0" smtClean="0"/>
              <a:t>比较。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具体来说，我们与</a:t>
            </a:r>
            <a:r>
              <a:rPr lang="en-US" altLang="zh-CN" dirty="0" err="1" smtClean="0"/>
              <a:t>NVMalloc</a:t>
            </a:r>
            <a:r>
              <a:rPr lang="zh-CN" altLang="en-US" dirty="0" smtClean="0"/>
              <a:t>比较了损耗均衡策略，分配延迟和总内存使用，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与</a:t>
            </a:r>
            <a:r>
              <a:rPr lang="en-US" altLang="zh-CN" dirty="0" err="1" smtClean="0"/>
              <a:t>glibc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malloc</a:t>
            </a:r>
            <a:r>
              <a:rPr lang="zh-CN" altLang="en-US" dirty="0" smtClean="0"/>
              <a:t>比较了分配延迟。</a:t>
            </a:r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19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baseline="0" dirty="0" smtClean="0"/>
              <a:t>首先，我将讨论</a:t>
            </a:r>
            <a:r>
              <a:rPr kumimoji="1" lang="zh-CN" altLang="en-US" baseline="0" dirty="0" smtClean="0"/>
              <a:t>一些关于</a:t>
            </a:r>
            <a:r>
              <a:rPr kumimoji="1" lang="en-US" altLang="zh-CN" baseline="0" dirty="0" smtClean="0"/>
              <a:t>NVM</a:t>
            </a:r>
            <a:r>
              <a:rPr kumimoji="1" lang="zh-CN" altLang="en-US" baseline="0" dirty="0" smtClean="0"/>
              <a:t>的必要背景，</a:t>
            </a:r>
            <a:r>
              <a:rPr kumimoji="1" lang="zh-CN" altLang="en-US" baseline="0" dirty="0" smtClean="0"/>
              <a:t>以及现有的</a:t>
            </a:r>
            <a:r>
              <a:rPr kumimoji="1" lang="en-US" altLang="zh-CN" baseline="0" dirty="0" smtClean="0"/>
              <a:t>NVM</a:t>
            </a:r>
            <a:r>
              <a:rPr kumimoji="1" lang="zh-CN" altLang="en-US" baseline="0" dirty="0" smtClean="0"/>
              <a:t>内存分配器和传统内存分配器的一些问题。</a:t>
            </a:r>
          </a:p>
          <a:p>
            <a:endParaRPr kumimoji="1" lang="zh-CN" altLang="en-US" baseline="0" dirty="0" smtClean="0"/>
          </a:p>
          <a:p>
            <a:r>
              <a:rPr kumimoji="1" lang="zh-CN" altLang="en-US" baseline="0" dirty="0" smtClean="0"/>
              <a:t>为了解决这些问题，我们提出了一个新的面向</a:t>
            </a:r>
            <a:r>
              <a:rPr kumimoji="1" lang="en-US" altLang="zh-CN" baseline="0" dirty="0" smtClean="0"/>
              <a:t>NVM</a:t>
            </a:r>
            <a:r>
              <a:rPr kumimoji="1" lang="zh-CN" altLang="en-US" baseline="0" dirty="0" smtClean="0"/>
              <a:t>的内存分配器，</a:t>
            </a:r>
            <a:r>
              <a:rPr kumimoji="1" lang="zh-CN" altLang="en-US" baseline="0" dirty="0" smtClean="0"/>
              <a:t>称为</a:t>
            </a:r>
            <a:r>
              <a:rPr kumimoji="1" lang="en-US" altLang="zh-CN" baseline="0" dirty="0" err="1" smtClean="0"/>
              <a:t>wamalloc</a:t>
            </a:r>
            <a:r>
              <a:rPr kumimoji="1" lang="zh-CN" altLang="en-US" baseline="0" dirty="0" smtClean="0"/>
              <a:t>。</a:t>
            </a:r>
          </a:p>
          <a:p>
            <a:endParaRPr kumimoji="1" lang="zh-CN" altLang="en-US" baseline="0" dirty="0" smtClean="0"/>
          </a:p>
          <a:p>
            <a:r>
              <a:rPr kumimoji="1" lang="zh-CN" altLang="en-US" baseline="0" dirty="0" smtClean="0"/>
              <a:t>然后，将</a:t>
            </a:r>
            <a:r>
              <a:rPr kumimoji="1" lang="zh-CN" altLang="en-US" baseline="0" dirty="0" smtClean="0"/>
              <a:t>讨论</a:t>
            </a:r>
            <a:r>
              <a:rPr kumimoji="1" lang="zh-CN" altLang="en-US" baseline="0" dirty="0" smtClean="0"/>
              <a:t>设计和实现。</a:t>
            </a:r>
          </a:p>
          <a:p>
            <a:r>
              <a:rPr kumimoji="1" lang="zh-CN" altLang="en-US" baseline="0" dirty="0" smtClean="0"/>
              <a:t>最后是实验和</a:t>
            </a:r>
            <a:r>
              <a:rPr kumimoji="1" lang="zh-CN" altLang="en-US" baseline="0" dirty="0" smtClean="0"/>
              <a:t>结论</a:t>
            </a:r>
            <a:r>
              <a:rPr kumimoji="1" lang="zh-CN" altLang="en-US" baseline="0" dirty="0" smtClean="0"/>
              <a:t>部分</a:t>
            </a:r>
            <a:r>
              <a:rPr kumimoji="1" lang="zh-CN" altLang="en-US" baseline="0" dirty="0" smtClean="0"/>
              <a:t>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5753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首先，在损耗均衡方面，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这两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张图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显示了在均匀和随机分配下，每个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块的平均分配频率。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由于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更精细和准确的损耗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均衡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策略，因此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其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性能优于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6691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然而，在不考虑物理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消耗的情况下比较平均分配频率是无意义的。</a:t>
            </a:r>
          </a:p>
          <a:p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一个简单的分配器，只分配每个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一次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不再使用该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可以使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分配频率为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但是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，它消耗大量的物理内存，导致它是一个无用的分配器。</a:t>
            </a:r>
          </a:p>
          <a:p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因此，接下来我们还应该在统一和随机分配下，测量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上一个实验中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总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内存消耗。</a:t>
            </a:r>
          </a:p>
          <a:p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结果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表明，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用了更少的物理内存。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252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最后，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我们还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针对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glibc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进行了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平均分配延迟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的比较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横轴是线程数，纵轴是平均分配延迟。</a:t>
            </a: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从结果我们可以验证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在不同的工作负载下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均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优于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glibc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516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801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本文提出了一种高效的、损耗感知、内存占用少的 </a:t>
            </a:r>
            <a:r>
              <a:rPr lang="en-US" altLang="zh-CN" sz="1200" dirty="0" smtClean="0"/>
              <a:t>NVM </a:t>
            </a:r>
            <a:r>
              <a:rPr lang="zh-CN" altLang="en-US" sz="1200" dirty="0" smtClean="0"/>
              <a:t>分配器 </a:t>
            </a:r>
            <a:r>
              <a:rPr lang="en-US" altLang="zh-CN" sz="1200" dirty="0" err="1" smtClean="0"/>
              <a:t>Wamalloc</a:t>
            </a:r>
            <a:r>
              <a:rPr kumimoji="1" lang="zh-CN" altLang="en-US" sz="1200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本文</a:t>
            </a:r>
            <a:r>
              <a:rPr lang="zh-CN" altLang="en-US" sz="1200" dirty="0" smtClean="0"/>
              <a:t>具有如下几个创新点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zh-CN" altLang="en-US" sz="1200" baseline="0" dirty="0" smtClean="0"/>
              <a:t>设计了一个高效的分配器架构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zh-CN" altLang="en-US" sz="1200" dirty="0" smtClean="0"/>
              <a:t>提出了一套混合的损耗均衡策略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zh-CN" altLang="en-US" sz="1200" dirty="0" smtClean="0"/>
              <a:t>该方案内存占用较少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实验显示了</a:t>
            </a:r>
            <a:r>
              <a:rPr lang="en-US" altLang="zh-CN" sz="1200" dirty="0" err="1" smtClean="0"/>
              <a:t>Wamalloc</a:t>
            </a:r>
            <a:r>
              <a:rPr lang="zh-CN" altLang="en-US" sz="1200" dirty="0" smtClean="0"/>
              <a:t>在几个重要指标上均优于</a:t>
            </a:r>
            <a:r>
              <a:rPr lang="en-US" altLang="zh-CN" sz="1200" dirty="0" err="1" smtClean="0"/>
              <a:t>NVMalloc</a:t>
            </a:r>
            <a:r>
              <a:rPr lang="zh-CN" altLang="en-US" sz="1200" dirty="0" smtClean="0"/>
              <a:t>和</a:t>
            </a:r>
            <a:r>
              <a:rPr lang="en-US" altLang="zh-CN" sz="1200" dirty="0" err="1" smtClean="0"/>
              <a:t>glibc</a:t>
            </a:r>
            <a:r>
              <a:rPr lang="zh-CN" altLang="en-US" sz="1200" dirty="0" smtClean="0"/>
              <a:t> </a:t>
            </a:r>
            <a:r>
              <a:rPr lang="en-US" altLang="zh-CN" sz="1200" dirty="0" err="1" smtClean="0"/>
              <a:t>malloc</a:t>
            </a:r>
            <a:endParaRPr lang="en-US" altLang="zh-CN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6537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90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4587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几十年来，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一直被用作计算机系统的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然而，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缺点也比较明显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，例如，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其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有限的密度和高能量消耗。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幸运的是，一种新兴的技术，非易失性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提供了这些问题的解决方案。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具有高密度，低功耗和字节可寻址的优点，这使得它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成为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替代物。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然而，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具有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有限的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写入次数问题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例如，典型的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PCM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单元在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10^8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至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10^12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次写入后，将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永久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损坏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2607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由于这些限制，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不太可能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完全地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取代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作为计算机系统中唯一的主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我们假设至少对于写密集型应用，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的组合应当在计算机系统中使用。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这是混合内存系统的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结构视图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9973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 smtClean="0"/>
              <a:t>内存分配器是</a:t>
            </a:r>
            <a:r>
              <a:rPr lang="zh-CN" altLang="en-US" sz="1200" dirty="0" smtClean="0"/>
              <a:t>应用程序的一个</a:t>
            </a:r>
            <a:r>
              <a:rPr lang="zh-CN" altLang="en-US" sz="1200" dirty="0" smtClean="0"/>
              <a:t>关键组件，对</a:t>
            </a:r>
            <a:r>
              <a:rPr lang="zh-CN" altLang="en-US" sz="1200" dirty="0" smtClean="0"/>
              <a:t>程序</a:t>
            </a:r>
            <a:r>
              <a:rPr lang="zh-CN" altLang="en-US" sz="1200" dirty="0" smtClean="0"/>
              <a:t>性能有重大影响。</a:t>
            </a:r>
          </a:p>
          <a:p>
            <a:endParaRPr lang="zh-CN" altLang="en-US" sz="1200" dirty="0" smtClean="0"/>
          </a:p>
          <a:p>
            <a:r>
              <a:rPr lang="en-US" altLang="zh-CN" sz="1200" dirty="0" smtClean="0"/>
              <a:t>NVM</a:t>
            </a:r>
            <a:r>
              <a:rPr lang="zh-CN" altLang="en-US" sz="1200" dirty="0" smtClean="0"/>
              <a:t>的独特</a:t>
            </a:r>
            <a:r>
              <a:rPr lang="zh-CN" altLang="en-US" sz="1200" dirty="0" smtClean="0"/>
              <a:t>特性</a:t>
            </a:r>
            <a:r>
              <a:rPr lang="zh-CN" altLang="en-US" sz="1200" dirty="0" smtClean="0"/>
              <a:t>为内存分配器带来了新的</a:t>
            </a:r>
            <a:r>
              <a:rPr lang="zh-CN" altLang="en-US" sz="1200" dirty="0" smtClean="0"/>
              <a:t>挑战，比如损耗均衡问题。</a:t>
            </a:r>
            <a:endParaRPr lang="zh-CN" altLang="en-US" sz="1200" dirty="0" smtClean="0"/>
          </a:p>
          <a:p>
            <a:endParaRPr lang="zh-CN" alt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在这种情况下，设计不良的内存分配器将在短时间内破坏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endParaRPr lang="zh-CN" altLang="en-US" sz="1200" dirty="0" smtClean="0"/>
          </a:p>
          <a:p>
            <a:r>
              <a:rPr lang="zh-CN" altLang="en-US" sz="1200" dirty="0" smtClean="0"/>
              <a:t>传统的内存分配器，比如</a:t>
            </a:r>
            <a:r>
              <a:rPr lang="en-US" altLang="zh-CN" sz="1200" dirty="0" err="1" smtClean="0"/>
              <a:t>glibc</a:t>
            </a:r>
            <a:r>
              <a:rPr lang="zh-CN" altLang="en-US" sz="1200" dirty="0" smtClean="0"/>
              <a:t> </a:t>
            </a:r>
            <a:r>
              <a:rPr lang="en-US" altLang="zh-CN" sz="1200" dirty="0" err="1" smtClean="0"/>
              <a:t>malloc</a:t>
            </a:r>
            <a:r>
              <a:rPr lang="zh-CN" altLang="en-US" sz="1200" dirty="0" smtClean="0"/>
              <a:t>，</a:t>
            </a:r>
            <a:r>
              <a:rPr lang="en-US" altLang="zh-CN" sz="1200" dirty="0" err="1" smtClean="0"/>
              <a:t>tcmalloc</a:t>
            </a:r>
            <a:r>
              <a:rPr lang="zh-CN" altLang="en-US" sz="1200" dirty="0" smtClean="0"/>
              <a:t>，他们的一个设计目标是尽可能的复用内存，但这一点与我们的损耗均衡目标是相反的，所以不能将传统分配器用在</a:t>
            </a:r>
            <a:r>
              <a:rPr lang="en-US" altLang="zh-CN" sz="1200" dirty="0" smtClean="0"/>
              <a:t>NVM</a:t>
            </a:r>
            <a:r>
              <a:rPr lang="zh-CN" altLang="en-US" sz="1200" dirty="0" smtClean="0"/>
              <a:t>上。</a:t>
            </a:r>
          </a:p>
          <a:p>
            <a:endParaRPr lang="zh-CN" alt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在现有的研究中，有许多面向</a:t>
            </a:r>
            <a:r>
              <a:rPr lang="en-US" altLang="zh-CN" sz="1200" dirty="0" smtClean="0"/>
              <a:t>NVM</a:t>
            </a:r>
            <a:r>
              <a:rPr lang="zh-CN" altLang="en-US" sz="1200" dirty="0" smtClean="0"/>
              <a:t>的内存分配器，但是它们的性能指标无法达到一个较优的范围。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602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该表显示了当前</a:t>
            </a:r>
            <a:r>
              <a:rPr kumimoji="1" lang="zh-CN" altLang="en-US" dirty="0" smtClean="0"/>
              <a:t>主流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NVM</a:t>
            </a:r>
            <a:r>
              <a:rPr kumimoji="1" lang="zh-CN" altLang="en-US" dirty="0" smtClean="0"/>
              <a:t>分配器之间的比较。</a:t>
            </a:r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我们可以看到</a:t>
            </a:r>
            <a:r>
              <a:rPr kumimoji="1" lang="en-US" altLang="zh-CN" dirty="0" err="1" smtClean="0"/>
              <a:t>NVMalloc</a:t>
            </a:r>
            <a:r>
              <a:rPr kumimoji="1" lang="zh-CN" altLang="en-US" dirty="0" smtClean="0"/>
              <a:t>是这些分配器中</a:t>
            </a:r>
            <a:r>
              <a:rPr kumimoji="1" lang="zh-CN" altLang="en-US" dirty="0" smtClean="0"/>
              <a:t>各方面性能指标</a:t>
            </a:r>
            <a:r>
              <a:rPr kumimoji="1" lang="zh-CN" altLang="en-US" dirty="0" smtClean="0"/>
              <a:t>最好的，但是我们的实验表明</a:t>
            </a:r>
            <a:r>
              <a:rPr kumimoji="1" lang="en-US" altLang="zh-CN" dirty="0" err="1" smtClean="0"/>
              <a:t>NVMalloc</a:t>
            </a:r>
            <a:r>
              <a:rPr kumimoji="1" lang="zh-CN" altLang="en-US" dirty="0" smtClean="0"/>
              <a:t>的整体性能、</a:t>
            </a:r>
            <a:r>
              <a:rPr kumimoji="1" lang="zh-CN" altLang="en-US" dirty="0" smtClean="0"/>
              <a:t>损耗均衡</a:t>
            </a:r>
            <a:r>
              <a:rPr kumimoji="1" lang="zh-CN" altLang="en-US" dirty="0" smtClean="0"/>
              <a:t>策略</a:t>
            </a:r>
            <a:r>
              <a:rPr kumimoji="1" lang="zh-CN" altLang="en-US" dirty="0" smtClean="0"/>
              <a:t>和内存占用均无法达到一个较优的范围</a:t>
            </a:r>
            <a:r>
              <a:rPr kumimoji="1" lang="zh-CN" altLang="en-US" dirty="0" smtClean="0"/>
              <a:t>。</a:t>
            </a:r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所以我们提出了</a:t>
            </a:r>
            <a:r>
              <a:rPr kumimoji="1" lang="zh-CN" altLang="en-US" dirty="0" smtClean="0"/>
              <a:t>一个</a:t>
            </a:r>
            <a:r>
              <a:rPr kumimoji="1" lang="zh-CN" altLang="en-US" dirty="0" smtClean="0"/>
              <a:t>新的</a:t>
            </a:r>
            <a:r>
              <a:rPr kumimoji="1" lang="en-US" altLang="zh-CN" dirty="0" smtClean="0"/>
              <a:t>NVM</a:t>
            </a:r>
            <a:r>
              <a:rPr kumimoji="1" lang="zh-CN" altLang="en-US" dirty="0" smtClean="0"/>
              <a:t>分配器，</a:t>
            </a:r>
            <a:r>
              <a:rPr kumimoji="1" lang="zh-CN" altLang="en-US" dirty="0" smtClean="0"/>
              <a:t>期望在这三个指标上达到更好的性能。</a:t>
            </a:r>
            <a:endParaRPr kumimoji="1"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098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7743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设计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目标有三点，分别是损耗均衡、低分配延迟和低内存占用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没有硬件级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别的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损耗均衡，每次应用程序请求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都应该返回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具有最小分配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次数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然而，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严格精确地执行这个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策略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引入额外的时间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开销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在后面，我们将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提出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一个混合方法来解决这个问题。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另一个要求是低分配延迟，否则分配器可能成为整个程序的瓶颈。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为了减少延迟，每个线程都应该有自己的本地堆以减少可能的锁争用。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最后，低内存占用是通过合理的块大小设置和适当的复用来实现的。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该图显示了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包括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在内的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系统的总体结构。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81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143000" y="1543452"/>
            <a:ext cx="6858000" cy="2088121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143000" y="4238514"/>
            <a:ext cx="6858000" cy="1516828"/>
          </a:xfrm>
        </p:spPr>
        <p:txBody>
          <a:bodyPr/>
          <a:lstStyle>
            <a:lvl1pPr marL="0" indent="0" algn="ctr">
              <a:buNone/>
              <a:defRPr sz="2000" baseline="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altLang="zh-CN" dirty="0" smtClean="0"/>
              <a:t>Click Here to Add Sub Title</a:t>
            </a:r>
          </a:p>
        </p:txBody>
      </p:sp>
    </p:spTree>
    <p:extLst>
      <p:ext uri="{BB962C8B-B14F-4D97-AF65-F5344CB8AC3E}">
        <p14:creationId xmlns:p14="http://schemas.microsoft.com/office/powerpoint/2010/main" val="23392299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altLang="zh-CN" dirty="0" smtClean="0"/>
              <a:t>Picture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457949" y="6356351"/>
            <a:ext cx="2417109" cy="365125"/>
          </a:xfrm>
        </p:spPr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38596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797277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89836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内容占位符 10"/>
          <p:cNvSpPr>
            <a:spLocks noGrp="1"/>
          </p:cNvSpPr>
          <p:nvPr>
            <p:ph sz="quarter" idx="13" hasCustomPrompt="1"/>
          </p:nvPr>
        </p:nvSpPr>
        <p:spPr>
          <a:xfrm>
            <a:off x="457200" y="1803862"/>
            <a:ext cx="8229600" cy="4292138"/>
          </a:xfrm>
        </p:spPr>
        <p:txBody>
          <a:bodyPr/>
          <a:lstStyle>
            <a:lvl1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altLang="zh-CN" dirty="0" smtClean="0"/>
              <a:t>Click to change subhead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  <a:endParaRPr lang="en-US" altLang="zh-CN" dirty="0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64824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0" y="4558554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Thank</a:t>
            </a:r>
            <a:r>
              <a:rPr lang="en-US" altLang="zh-CN" sz="5400" baseline="0" dirty="0" smtClean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you!</a:t>
            </a:r>
            <a:endParaRPr lang="zh-CN" altLang="en-US" sz="5400" dirty="0">
              <a:solidFill>
                <a:schemeClr val="accent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48864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82879" y="222068"/>
            <a:ext cx="8647611" cy="10080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 marL="447675" indent="-447675">
              <a:lnSpc>
                <a:spcPct val="100000"/>
              </a:lnSpc>
              <a:spcAft>
                <a:spcPts val="1200"/>
              </a:spcAft>
              <a:buClrTx/>
              <a:buSzPct val="75000"/>
              <a:buFont typeface="Wingdings" panose="05000000000000000000" pitchFamily="2" charset="2"/>
              <a:buChar char="q"/>
              <a:defRPr sz="3200" baseline="0"/>
            </a:lvl1pPr>
            <a:lvl2pPr marL="808038" indent="-465138">
              <a:lnSpc>
                <a:spcPct val="100000"/>
              </a:lnSpc>
              <a:spcAft>
                <a:spcPts val="600"/>
              </a:spcAft>
              <a:buSzPct val="80000"/>
              <a:buFont typeface="Wingdings" panose="05000000000000000000" pitchFamily="2" charset="2"/>
              <a:buChar char="m"/>
              <a:defRPr sz="2800">
                <a:solidFill>
                  <a:schemeClr val="tx2"/>
                </a:solidFill>
              </a:defRPr>
            </a:lvl2pPr>
            <a:lvl3pPr marL="985838" indent="-300038">
              <a:buSzPct val="80000"/>
              <a:buFont typeface="Wingdings" panose="05000000000000000000" pitchFamily="2" charset="2"/>
              <a:buChar char="ü"/>
              <a:defRPr sz="2000" baseline="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449382" cy="365125"/>
          </a:xfrm>
        </p:spPr>
        <p:txBody>
          <a:bodyPr/>
          <a:lstStyle>
            <a:lvl1pPr algn="r">
              <a:defRPr sz="2400">
                <a:solidFill>
                  <a:schemeClr val="tx1"/>
                </a:solidFill>
              </a:defRPr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445759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449382" cy="365125"/>
          </a:xfrm>
        </p:spPr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58345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471487" y="1536556"/>
            <a:ext cx="3960000" cy="4610572"/>
          </a:xfrm>
        </p:spPr>
        <p:txBody>
          <a:bodyPr/>
          <a:lstStyle>
            <a:lvl1pPr marL="447675" indent="-447675">
              <a:spcAft>
                <a:spcPts val="1200"/>
              </a:spcAft>
              <a:buFont typeface="Wingdings" panose="05000000000000000000" pitchFamily="2" charset="2"/>
              <a:buChar char=""/>
              <a:defRPr/>
            </a:lvl1pPr>
            <a:lvl2pPr marL="625475" indent="-282575">
              <a:spcAft>
                <a:spcPts val="600"/>
              </a:spcAft>
              <a:buFont typeface="Wingdings" panose="05000000000000000000" pitchFamily="2" charset="2"/>
              <a:buChar char="ü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altLang="zh-CN" dirty="0" smtClean="0"/>
              <a:t> 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 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4870490" y="1536556"/>
            <a:ext cx="3960000" cy="4610572"/>
          </a:xfrm>
        </p:spPr>
        <p:txBody>
          <a:bodyPr/>
          <a:lstStyle>
            <a:lvl1pPr marL="447675" indent="-447675">
              <a:spcBef>
                <a:spcPts val="1200"/>
              </a:spcBef>
              <a:buFont typeface="Wingdings" panose="05000000000000000000" pitchFamily="2" charset="2"/>
              <a:buChar char="m"/>
              <a:defRPr/>
            </a:lvl1pPr>
            <a:lvl2pPr marL="625475" indent="-282575">
              <a:spcAft>
                <a:spcPts val="600"/>
              </a:spcAft>
              <a:buFont typeface="Wingdings" panose="05000000000000000000" pitchFamily="2" charset="2"/>
              <a:buChar char="ü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altLang="zh-CN" dirty="0" smtClean="0"/>
              <a:t> 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 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8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31648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10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17944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457949" y="6356351"/>
            <a:ext cx="2372541" cy="365125"/>
          </a:xfrm>
        </p:spPr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182879" y="222069"/>
            <a:ext cx="8647611" cy="1008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dirty="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71474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457949" y="6356351"/>
            <a:ext cx="2460139" cy="365125"/>
          </a:xfrm>
        </p:spPr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987220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27849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750423"/>
            <a:ext cx="7886700" cy="4426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 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 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3725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zh-CN" altLang="en-US" sz="2400" smtClean="0"/>
            </a:lvl1pPr>
          </a:lstStyle>
          <a:p>
            <a:pPr algn="r"/>
            <a:fld id="{A5E75403-9E37-4A6F-B8FD-80564EF0345E}" type="slidenum">
              <a:rPr lang="en-US" altLang="zh-CN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14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2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4000" b="1" kern="1200" baseline="0">
          <a:solidFill>
            <a:schemeClr val="tx2"/>
          </a:solidFill>
          <a:latin typeface="+mj-lt"/>
          <a:ea typeface="+mj-ea"/>
          <a:cs typeface="Segoe UI" panose="020B0502040204020203" pitchFamily="34" charset="0"/>
        </a:defRPr>
      </a:lvl1pPr>
    </p:titleStyle>
    <p:bodyStyle>
      <a:lvl1pPr marL="447675" indent="-447675" algn="l" defTabSz="6858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SzPct val="80000"/>
        <a:buFont typeface="Wingdings" panose="05000000000000000000" pitchFamily="2" charset="2"/>
        <a:buChar char="p"/>
        <a:defRPr sz="3200" kern="120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625475" indent="-282575" algn="l" defTabSz="6858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SzPct val="85000"/>
        <a:buFont typeface="Wingdings" panose="05000000000000000000" pitchFamily="2" charset="2"/>
        <a:buChar char="m"/>
        <a:defRPr sz="2800" kern="1200" baseline="0">
          <a:solidFill>
            <a:schemeClr val="tx2"/>
          </a:solidFill>
          <a:latin typeface="+mn-lt"/>
          <a:ea typeface="+mn-ea"/>
          <a:cs typeface="Segoe UI" panose="020B0502040204020203" pitchFamily="34" charset="0"/>
        </a:defRPr>
      </a:lvl2pPr>
      <a:lvl3pPr marL="857250" indent="-171450" algn="l" defTabSz="685800" rtl="0" eaLnBrk="1" latinLnBrk="0" hangingPunct="1">
        <a:lnSpc>
          <a:spcPct val="100000"/>
        </a:lnSpc>
        <a:spcBef>
          <a:spcPts val="375"/>
        </a:spcBef>
        <a:buFont typeface="Wingdings" panose="05000000000000000000" pitchFamily="2" charset="2"/>
        <a:buChar char="ü"/>
        <a:defRPr sz="2000" kern="120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3pPr>
      <a:lvl4pPr marL="12001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4pPr>
      <a:lvl5pPr marL="15430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-75281" y="1135298"/>
            <a:ext cx="9207250" cy="3602410"/>
          </a:xfrm>
        </p:spPr>
        <p:txBody>
          <a:bodyPr>
            <a:normAutofit fontScale="90000"/>
          </a:bodyPr>
          <a:lstStyle/>
          <a:p>
            <a:r>
              <a:rPr lang="zh-CN" altLang="en-US" dirty="0" smtClean="0">
                <a:latin typeface="STFangsong" charset="-122"/>
                <a:ea typeface="STFangsong" charset="-122"/>
                <a:cs typeface="STFangsong" charset="-122"/>
              </a:rPr>
              <a:t/>
            </a:r>
            <a:br>
              <a:rPr lang="zh-CN" altLang="en-US" dirty="0" smtClean="0">
                <a:latin typeface="STFangsong" charset="-122"/>
                <a:ea typeface="STFangsong" charset="-122"/>
                <a:cs typeface="STFangsong" charset="-122"/>
              </a:rPr>
            </a:br>
            <a:r>
              <a:rPr lang="en-US" altLang="zh-CN" dirty="0">
                <a:latin typeface="STFangsong" charset="-122"/>
                <a:ea typeface="STFangsong" charset="-122"/>
                <a:cs typeface="STFangsong" charset="-122"/>
              </a:rPr>
              <a:t>Design and Implementation of an </a:t>
            </a:r>
            <a:r>
              <a:rPr lang="en-US" altLang="zh-CN" dirty="0" smtClean="0">
                <a:latin typeface="STFangsong" charset="-122"/>
                <a:ea typeface="STFangsong" charset="-122"/>
                <a:cs typeface="STFangsong" charset="-122"/>
              </a:rPr>
              <a:t>E</a:t>
            </a:r>
            <a:r>
              <a:rPr lang="en-US" altLang="zh-CN" dirty="0" smtClean="0">
                <a:latin typeface="STFangsong" charset="-122"/>
                <a:ea typeface="STFangsong" charset="-122"/>
                <a:cs typeface="STFangsong" charset="-122"/>
              </a:rPr>
              <a:t>ffi</a:t>
            </a:r>
            <a:r>
              <a:rPr lang="en-US" altLang="zh-CN" dirty="0" smtClean="0">
                <a:latin typeface="STFangsong" charset="-122"/>
                <a:ea typeface="STFangsong" charset="-122"/>
                <a:cs typeface="STFangsong" charset="-122"/>
              </a:rPr>
              <a:t>cient </a:t>
            </a:r>
            <a:r>
              <a:rPr lang="en-US" altLang="zh-CN" dirty="0">
                <a:latin typeface="STFangsong" charset="-122"/>
                <a:ea typeface="STFangsong" charset="-122"/>
                <a:cs typeface="STFangsong" charset="-122"/>
              </a:rPr>
              <a:t>Wear-Aware Allocator for Non-Volatile Memory </a:t>
            </a:r>
            <a:r>
              <a:rPr lang="en-US" altLang="zh-CN" dirty="0">
                <a:latin typeface="STFangsong" charset="-122"/>
                <a:ea typeface="STFangsong" charset="-122"/>
                <a:cs typeface="STFangsong" charset="-122"/>
              </a:rPr>
              <a:t/>
            </a:r>
            <a:br>
              <a:rPr lang="en-US" altLang="zh-CN" dirty="0">
                <a:latin typeface="STFangsong" charset="-122"/>
                <a:ea typeface="STFangsong" charset="-122"/>
                <a:cs typeface="STFangsong" charset="-122"/>
              </a:rPr>
            </a:br>
            <a:r>
              <a:rPr lang="zh-CN" altLang="en-US" dirty="0" smtClean="0">
                <a:latin typeface="STFangsong" charset="-122"/>
                <a:ea typeface="STFangsong" charset="-122"/>
                <a:cs typeface="STFangsong" charset="-122"/>
              </a:rPr>
              <a:t/>
            </a:r>
            <a:br>
              <a:rPr lang="zh-CN" altLang="en-US" dirty="0" smtClean="0">
                <a:latin typeface="STFangsong" charset="-122"/>
                <a:ea typeface="STFangsong" charset="-122"/>
                <a:cs typeface="STFangsong" charset="-122"/>
              </a:rPr>
            </a:br>
            <a:r>
              <a:rPr lang="zh-CN" altLang="en-US" dirty="0" smtClean="0">
                <a:latin typeface="STFangsong" charset="-122"/>
                <a:ea typeface="STFangsong" charset="-122"/>
                <a:cs typeface="STFangsong" charset="-122"/>
              </a:rPr>
              <a:t>一</a:t>
            </a:r>
            <a:r>
              <a:rPr lang="zh-CN" altLang="en-US" dirty="0">
                <a:latin typeface="STFangsong" charset="-122"/>
                <a:ea typeface="STFangsong" charset="-122"/>
                <a:cs typeface="STFangsong" charset="-122"/>
              </a:rPr>
              <a:t>种面向非易失性内存的高效且损耗均衡的分配器的设计与实现 </a:t>
            </a:r>
            <a:endParaRPr lang="zh-CN" altLang="en-US" dirty="0">
              <a:latin typeface="STFangsong" charset="-122"/>
              <a:ea typeface="STFangsong" charset="-122"/>
              <a:cs typeface="STFangsong" charset="-122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099344" y="4839522"/>
            <a:ext cx="6858000" cy="1516828"/>
          </a:xfrm>
        </p:spPr>
        <p:txBody>
          <a:bodyPr>
            <a:normAutofit/>
          </a:bodyPr>
          <a:lstStyle/>
          <a:p>
            <a:endParaRPr lang="zh-CN" altLang="en-US" i="1" dirty="0" smtClean="0">
              <a:latin typeface="STFangsong" charset="-122"/>
              <a:ea typeface="STFangsong" charset="-122"/>
              <a:cs typeface="STFangsong" charset="-122"/>
            </a:endParaRPr>
          </a:p>
          <a:p>
            <a:r>
              <a:rPr lang="en-US" altLang="zh-CN" i="1" dirty="0" err="1" smtClean="0">
                <a:latin typeface="STFangsong" charset="-122"/>
                <a:ea typeface="STFangsong" charset="-122"/>
                <a:cs typeface="STFangsong" charset="-122"/>
              </a:rPr>
              <a:t>Jiashun</a:t>
            </a:r>
            <a:r>
              <a:rPr lang="zh-CN" altLang="en-US" i="1" dirty="0" smtClean="0">
                <a:latin typeface="STFangsong" charset="-122"/>
                <a:ea typeface="STFangsong" charset="-122"/>
                <a:cs typeface="STFangsong" charset="-122"/>
              </a:rPr>
              <a:t> </a:t>
            </a:r>
            <a:r>
              <a:rPr lang="en-US" altLang="zh-CN" i="1" dirty="0" smtClean="0">
                <a:latin typeface="STFangsong" charset="-122"/>
                <a:ea typeface="STFangsong" charset="-122"/>
                <a:cs typeface="STFangsong" charset="-122"/>
              </a:rPr>
              <a:t>Zhu</a:t>
            </a:r>
            <a:endParaRPr lang="zh-CN" altLang="en-US" i="1" dirty="0" smtClean="0">
              <a:latin typeface="STFangsong" charset="-122"/>
              <a:ea typeface="STFangsong" charset="-122"/>
              <a:cs typeface="STFangsong" charset="-122"/>
            </a:endParaRPr>
          </a:p>
          <a:p>
            <a:r>
              <a:rPr lang="en-US" dirty="0" smtClean="0">
                <a:latin typeface="STFangsong" charset="-122"/>
                <a:ea typeface="STFangsong" charset="-122"/>
                <a:cs typeface="STFangsong" charset="-122"/>
              </a:rPr>
              <a:t>2017.01.13</a:t>
            </a:r>
            <a:endParaRPr lang="en-US" dirty="0">
              <a:latin typeface="STFangsong" charset="-122"/>
              <a:ea typeface="STFangsong" charset="-122"/>
              <a:cs typeface="STFangsong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55740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4"/>
    </mc:Choice>
    <mc:Fallback xmlns="">
      <p:transition spd="slow" advTm="4684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7977" y="1102389"/>
            <a:ext cx="8017414" cy="5684546"/>
          </a:xfrm>
        </p:spPr>
        <p:txBody>
          <a:bodyPr>
            <a:normAutofit lnSpcReduction="10000"/>
          </a:bodyPr>
          <a:lstStyle/>
          <a:p>
            <a:r>
              <a:rPr lang="zh-CN" altLang="en-US" sz="2400" dirty="0"/>
              <a:t>内</a:t>
            </a:r>
            <a:r>
              <a:rPr lang="zh-CN" altLang="en-US" sz="2400" dirty="0" smtClean="0"/>
              <a:t>存块</a:t>
            </a:r>
            <a:r>
              <a:rPr lang="en-US" altLang="zh-CN" sz="2400" dirty="0" smtClean="0"/>
              <a:t>(memory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chunk</a:t>
            </a:r>
            <a:r>
              <a:rPr lang="en-US" altLang="zh-CN" sz="2400" dirty="0"/>
              <a:t>)</a:t>
            </a:r>
            <a:r>
              <a:rPr lang="zh-CN" altLang="en-US" sz="2400" dirty="0" smtClean="0"/>
              <a:t>是在</a:t>
            </a:r>
            <a:r>
              <a:rPr lang="zh-CN" altLang="en-US" sz="2400" dirty="0"/>
              <a:t>全局堆和本地堆之间传输的基本</a:t>
            </a:r>
            <a:r>
              <a:rPr lang="zh-CN" altLang="en-US" sz="2400" dirty="0" smtClean="0"/>
              <a:t>单元</a:t>
            </a:r>
          </a:p>
          <a:p>
            <a:endParaRPr kumimoji="1" lang="zh-CN" altLang="en-US" sz="2400" dirty="0" smtClean="0"/>
          </a:p>
          <a:p>
            <a:endParaRPr kumimoji="1" lang="zh-CN" altLang="en-US" sz="2400" dirty="0"/>
          </a:p>
          <a:p>
            <a:endParaRPr kumimoji="1" lang="zh-CN" altLang="en-US" sz="2400" dirty="0" smtClean="0"/>
          </a:p>
          <a:p>
            <a:endParaRPr kumimoji="1" lang="zh-CN" altLang="en-US" sz="2400" dirty="0" smtClean="0"/>
          </a:p>
          <a:p>
            <a:r>
              <a:rPr kumimoji="1" lang="zh-CN" altLang="en-US" sz="2400" dirty="0" smtClean="0"/>
              <a:t>每一个内存块都维护一个大小类</a:t>
            </a:r>
            <a:r>
              <a:rPr kumimoji="1" lang="en-US" altLang="zh-CN" sz="2400" dirty="0" smtClean="0"/>
              <a:t>(size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smtClean="0"/>
              <a:t>class)</a:t>
            </a:r>
            <a:r>
              <a:rPr kumimoji="1" lang="zh-CN" altLang="en-US" sz="2400" dirty="0" smtClean="0"/>
              <a:t>，块体根据这个大小类被划分成若干个数据块</a:t>
            </a:r>
            <a:r>
              <a:rPr kumimoji="1" lang="en-US" altLang="zh-CN" sz="2400" dirty="0" smtClean="0"/>
              <a:t>(block)</a:t>
            </a:r>
            <a:endParaRPr kumimoji="1" lang="en-US" altLang="zh-CN" sz="2400" dirty="0" smtClean="0"/>
          </a:p>
          <a:p>
            <a:r>
              <a:rPr lang="en-US" altLang="zh-CN" sz="2400" dirty="0" err="1" smtClean="0"/>
              <a:t>Wamalloc</a:t>
            </a:r>
            <a:r>
              <a:rPr lang="zh-CN" altLang="en-US" sz="2400" dirty="0" smtClean="0"/>
              <a:t>使用了两种类型的大小类</a:t>
            </a:r>
            <a:r>
              <a:rPr lang="en-US" altLang="zh-CN" sz="2400" dirty="0" smtClean="0"/>
              <a:t>: </a:t>
            </a:r>
            <a:r>
              <a:rPr lang="zh-CN" altLang="en-US" sz="2400" dirty="0" smtClean="0"/>
              <a:t>小跨度</a:t>
            </a:r>
            <a:r>
              <a:rPr lang="en-US" altLang="zh-CN" sz="2400" dirty="0" smtClean="0"/>
              <a:t>(16B</a:t>
            </a:r>
            <a:r>
              <a:rPr lang="en-US" altLang="zh-CN" sz="2400" dirty="0"/>
              <a:t>, 24B, 32B,..., 256B), </a:t>
            </a:r>
            <a:r>
              <a:rPr lang="zh-CN" altLang="en-US" sz="2400" dirty="0" smtClean="0"/>
              <a:t>大跨度</a:t>
            </a:r>
            <a:r>
              <a:rPr lang="en-US" altLang="zh-CN" sz="2400" dirty="0" smtClean="0"/>
              <a:t>(384B</a:t>
            </a:r>
            <a:r>
              <a:rPr lang="en-US" altLang="zh-CN" sz="2400" dirty="0"/>
              <a:t>, 512B,..., 32768B, 49152B, 65536B) </a:t>
            </a:r>
            <a:endParaRPr kumimoji="1" lang="en-US" altLang="zh-CN" sz="2400" dirty="0" smtClean="0"/>
          </a:p>
          <a:p>
            <a:r>
              <a:rPr kumimoji="1" lang="zh-CN" altLang="en-US" sz="2400" dirty="0" smtClean="0"/>
              <a:t>为了简化设计，内存块有固定的大小</a:t>
            </a:r>
            <a:endParaRPr kumimoji="1" lang="en-US" altLang="zh-CN" sz="2400" dirty="0" smtClean="0"/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182879" y="222069"/>
            <a:ext cx="8647611" cy="1008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baseline="0">
                <a:solidFill>
                  <a:schemeClr val="tx1"/>
                </a:solidFill>
                <a:latin typeface="+mj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dirty="0" err="1" smtClean="0"/>
              <a:t>Wamalloc</a:t>
            </a:r>
            <a:r>
              <a:rPr lang="zh-CN" altLang="en-US" dirty="0" smtClean="0"/>
              <a:t>的设计</a:t>
            </a:r>
            <a:r>
              <a:rPr lang="en-US" dirty="0" smtClean="0"/>
              <a:t>(</a:t>
            </a:r>
            <a:r>
              <a:rPr lang="en-US" dirty="0" err="1" smtClean="0"/>
              <a:t>Cont</a:t>
            </a:r>
            <a:r>
              <a:rPr lang="en-US" dirty="0" smtClean="0"/>
              <a:t>’)</a:t>
            </a:r>
            <a:endParaRPr 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022" y="1871735"/>
            <a:ext cx="4260462" cy="195751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920698" y="6565612"/>
            <a:ext cx="16898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600" dirty="0" smtClean="0"/>
              <a:t>Chunk Structure</a:t>
            </a:r>
          </a:p>
          <a:p>
            <a:pPr algn="ctr"/>
            <a:endParaRPr kumimoji="1" lang="zh-CN" alt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899058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180"/>
    </mc:Choice>
    <mc:Fallback xmlns="">
      <p:transition spd="slow" advTm="6318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本地堆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3334" y="1004781"/>
            <a:ext cx="7886700" cy="4426540"/>
          </a:xfrm>
        </p:spPr>
        <p:txBody>
          <a:bodyPr>
            <a:normAutofit fontScale="92500"/>
          </a:bodyPr>
          <a:lstStyle/>
          <a:p>
            <a:r>
              <a:rPr lang="zh-CN" altLang="en-US" dirty="0"/>
              <a:t>本地堆由每个</a:t>
            </a:r>
            <a:r>
              <a:rPr lang="zh-CN" altLang="en-US" dirty="0" smtClean="0"/>
              <a:t>线程</a:t>
            </a:r>
            <a:r>
              <a:rPr lang="zh-CN" altLang="en-US" dirty="0" smtClean="0"/>
              <a:t>各自</a:t>
            </a:r>
            <a:r>
              <a:rPr lang="zh-CN" altLang="en-US" dirty="0" smtClean="0"/>
              <a:t>维护，</a:t>
            </a:r>
            <a:r>
              <a:rPr lang="zh-CN" altLang="en-US" dirty="0" smtClean="0"/>
              <a:t>用它来找到合适的内存</a:t>
            </a:r>
            <a:r>
              <a:rPr lang="zh-CN" altLang="en-US" dirty="0" smtClean="0"/>
              <a:t>块</a:t>
            </a:r>
          </a:p>
          <a:p>
            <a:r>
              <a:rPr lang="zh-CN" altLang="en-US" dirty="0" smtClean="0"/>
              <a:t>在本地堆中的所有内存块可以被分为五类：</a:t>
            </a:r>
          </a:p>
          <a:p>
            <a:pPr lvl="1"/>
            <a:r>
              <a:rPr lang="en-US" altLang="zh-CN" dirty="0" smtClean="0"/>
              <a:t>in-use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full</a:t>
            </a:r>
          </a:p>
          <a:p>
            <a:pPr lvl="1"/>
            <a:r>
              <a:rPr lang="en-US" altLang="zh-CN" dirty="0" smtClean="0"/>
              <a:t>waiting </a:t>
            </a:r>
          </a:p>
          <a:p>
            <a:pPr lvl="1"/>
            <a:r>
              <a:rPr lang="en-US" altLang="zh-CN" dirty="0" smtClean="0"/>
              <a:t>not-available</a:t>
            </a:r>
          </a:p>
          <a:p>
            <a:pPr lvl="1"/>
            <a:r>
              <a:rPr lang="en-US" altLang="zh-CN" dirty="0" smtClean="0"/>
              <a:t>clean</a:t>
            </a:r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11</a:t>
            </a:fld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1315" y="3082916"/>
            <a:ext cx="5296017" cy="363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395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4304"/>
    </mc:Choice>
    <mc:Fallback xmlns="">
      <p:transition spd="slow" advTm="154304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本地堆结构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12</a:t>
            </a:fld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60" y="2087869"/>
            <a:ext cx="8270372" cy="3000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15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39"/>
    </mc:Choice>
    <mc:Fallback xmlns="">
      <p:transition spd="slow" advTm="7439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全局堆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750423"/>
            <a:ext cx="8396080" cy="4426540"/>
          </a:xfrm>
        </p:spPr>
        <p:txBody>
          <a:bodyPr/>
          <a:lstStyle/>
          <a:p>
            <a:r>
              <a:rPr lang="zh-CN" altLang="en-US" dirty="0" smtClean="0"/>
              <a:t>全局堆维护从操作系统获取的所有内存</a:t>
            </a:r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13</a:t>
            </a:fld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02" y="3373505"/>
            <a:ext cx="6747193" cy="1900859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678345" y="5211758"/>
            <a:ext cx="21483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600" dirty="0" smtClean="0"/>
              <a:t>Global heap structure</a:t>
            </a:r>
            <a:endParaRPr kumimoji="1" lang="zh-CN" alt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518434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81"/>
    </mc:Choice>
    <mc:Fallback xmlns="">
      <p:transition spd="slow" advTm="15981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14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</a:rPr>
              <a:t>Wamalloc</a:t>
            </a:r>
            <a:r>
              <a:rPr lang="zh-CN" altLang="en-US" dirty="0" smtClean="0">
                <a:solidFill>
                  <a:schemeClr val="tx1"/>
                </a:solidFill>
              </a:rPr>
              <a:t>的设计</a:t>
            </a:r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dirty="0" err="1" smtClean="0">
                <a:solidFill>
                  <a:schemeClr val="tx1"/>
                </a:solidFill>
              </a:rPr>
              <a:t>Cont</a:t>
            </a:r>
            <a:r>
              <a:rPr lang="en-US" dirty="0" smtClean="0">
                <a:solidFill>
                  <a:schemeClr val="tx1"/>
                </a:solidFill>
              </a:rPr>
              <a:t>’)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内容占位符 4"/>
          <p:cNvSpPr txBox="1">
            <a:spLocks/>
          </p:cNvSpPr>
          <p:nvPr/>
        </p:nvSpPr>
        <p:spPr>
          <a:xfrm>
            <a:off x="628650" y="1750423"/>
            <a:ext cx="8396080" cy="4690134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在不同层级用不同的损耗均衡策略</a:t>
            </a:r>
          </a:p>
          <a:p>
            <a:pPr lvl="1"/>
            <a:r>
              <a:rPr lang="zh-CN" altLang="en-US" i="1" dirty="0" smtClean="0"/>
              <a:t>数据块级别</a:t>
            </a:r>
            <a:r>
              <a:rPr lang="en-US" altLang="zh-CN" i="1" dirty="0" smtClean="0"/>
              <a:t>: </a:t>
            </a:r>
            <a:r>
              <a:rPr lang="en-US" altLang="zh-CN" dirty="0" smtClean="0"/>
              <a:t>FIFO </a:t>
            </a:r>
            <a:r>
              <a:rPr lang="en-US" altLang="zh-CN" dirty="0" smtClean="0"/>
              <a:t>queue</a:t>
            </a:r>
            <a:r>
              <a:rPr lang="zh-CN" altLang="en-US" dirty="0" smtClean="0"/>
              <a:t>较合适</a:t>
            </a:r>
            <a:r>
              <a:rPr lang="en-US" altLang="zh-CN" dirty="0" smtClean="0"/>
              <a:t> </a:t>
            </a:r>
            <a:endParaRPr lang="en-US" altLang="zh-CN" dirty="0" smtClean="0"/>
          </a:p>
          <a:p>
            <a:pPr lvl="1"/>
            <a:r>
              <a:rPr lang="zh-CN" altLang="en-US" i="1" dirty="0" smtClean="0"/>
              <a:t>本地堆级别</a:t>
            </a:r>
            <a:r>
              <a:rPr lang="en-US" altLang="zh-CN" i="1" dirty="0" smtClean="0"/>
              <a:t>: </a:t>
            </a:r>
            <a:endParaRPr lang="en-US" altLang="zh-CN" i="1" dirty="0" smtClean="0"/>
          </a:p>
          <a:p>
            <a:pPr lvl="2"/>
            <a:r>
              <a:rPr lang="en-US" altLang="zh-CN" i="1" dirty="0" smtClean="0"/>
              <a:t>FIFO </a:t>
            </a:r>
            <a:r>
              <a:rPr lang="en-US" altLang="zh-CN" i="1" dirty="0" smtClean="0"/>
              <a:t>queue</a:t>
            </a:r>
            <a:r>
              <a:rPr lang="zh-CN" altLang="en-US" i="1" dirty="0" smtClean="0"/>
              <a:t>较合适</a:t>
            </a:r>
            <a:endParaRPr lang="en-US" altLang="zh-CN" i="1" dirty="0" smtClean="0"/>
          </a:p>
          <a:p>
            <a:pPr lvl="2"/>
            <a:r>
              <a:rPr lang="zh-CN" altLang="en-US" i="1" dirty="0" smtClean="0"/>
              <a:t>先用</a:t>
            </a:r>
            <a:r>
              <a:rPr lang="en-US" altLang="zh-CN" i="1" dirty="0" smtClean="0"/>
              <a:t>waiting</a:t>
            </a:r>
            <a:r>
              <a:rPr lang="zh-CN" altLang="en-US" i="1" dirty="0" smtClean="0"/>
              <a:t>内存块，再用</a:t>
            </a:r>
            <a:r>
              <a:rPr lang="en-US" altLang="zh-CN" i="1" dirty="0" smtClean="0"/>
              <a:t>clean</a:t>
            </a:r>
            <a:r>
              <a:rPr lang="zh-CN" altLang="en-US" i="1" dirty="0" smtClean="0"/>
              <a:t>内存块</a:t>
            </a:r>
            <a:endParaRPr lang="en-US" altLang="zh-CN" i="1" dirty="0" smtClean="0"/>
          </a:p>
          <a:p>
            <a:pPr lvl="2"/>
            <a:r>
              <a:rPr lang="zh-CN" altLang="en-US" i="1" dirty="0" smtClean="0"/>
              <a:t>针对每一个内存块，维护一个</a:t>
            </a:r>
            <a:r>
              <a:rPr lang="en-US" altLang="zh-CN" i="1" dirty="0" smtClean="0"/>
              <a:t>wear-aware</a:t>
            </a:r>
            <a:r>
              <a:rPr lang="zh-CN" altLang="en-US" i="1" dirty="0" smtClean="0"/>
              <a:t>变量，如果它达到了阈值，变为</a:t>
            </a:r>
            <a:r>
              <a:rPr lang="en-US" altLang="zh-CN" i="1" dirty="0" smtClean="0"/>
              <a:t>not-available</a:t>
            </a:r>
            <a:endParaRPr lang="en-US" altLang="zh-CN" i="1" dirty="0" smtClean="0"/>
          </a:p>
          <a:p>
            <a:pPr lvl="1"/>
            <a:r>
              <a:rPr lang="zh-CN" altLang="en-US" i="1" dirty="0" smtClean="0"/>
              <a:t>全局堆级别</a:t>
            </a:r>
            <a:r>
              <a:rPr lang="en-US" altLang="zh-CN" i="1" dirty="0" smtClean="0"/>
              <a:t>:</a:t>
            </a:r>
            <a:endParaRPr lang="en-US" altLang="zh-CN" i="1" dirty="0" smtClean="0"/>
          </a:p>
          <a:p>
            <a:pPr lvl="2"/>
            <a:r>
              <a:rPr lang="zh-CN" altLang="en-US" dirty="0" smtClean="0"/>
              <a:t>为了找到最小分配次数的内存块，维护了一个由最小化堆实现的优先级队列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内存块不会同步地移动到全局堆，相反，真正的工作将由回收线程异步地执行</a:t>
            </a:r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70090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6902"/>
    </mc:Choice>
    <mc:Fallback xmlns="">
      <p:transition spd="slow" advTm="146902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15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tx1"/>
                </a:solidFill>
              </a:rPr>
              <a:t>主要接口设计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内容占位符 4"/>
          <p:cNvSpPr txBox="1">
            <a:spLocks/>
          </p:cNvSpPr>
          <p:nvPr/>
        </p:nvSpPr>
        <p:spPr>
          <a:xfrm>
            <a:off x="747920" y="1321445"/>
            <a:ext cx="8396080" cy="4690134"/>
          </a:xfrm>
          <a:prstGeom prst="rect">
            <a:avLst/>
          </a:prstGeom>
        </p:spPr>
        <p:txBody>
          <a:bodyPr>
            <a:norm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 smtClean="0"/>
              <a:t>wa_malloc</a:t>
            </a:r>
            <a:r>
              <a:rPr lang="zh-CN" altLang="en-US" dirty="0" smtClean="0"/>
              <a:t>：</a:t>
            </a:r>
            <a:r>
              <a:rPr lang="zh-CN" altLang="en-US" dirty="0"/>
              <a:t>申请某特定大小的内存 </a:t>
            </a:r>
            <a:endParaRPr lang="zh-CN" altLang="en-US" dirty="0"/>
          </a:p>
          <a:p>
            <a:r>
              <a:rPr lang="en-US" altLang="zh-CN" dirty="0" err="1" smtClean="0"/>
              <a:t>wa_free</a:t>
            </a:r>
            <a:r>
              <a:rPr lang="zh-CN" altLang="en-US" dirty="0"/>
              <a:t>：</a:t>
            </a:r>
            <a:r>
              <a:rPr lang="zh-CN" altLang="en-US" dirty="0" smtClean="0"/>
              <a:t>释放</a:t>
            </a:r>
            <a:r>
              <a:rPr lang="zh-CN" altLang="en-US" dirty="0"/>
              <a:t>某个数据块 </a:t>
            </a:r>
            <a:endParaRPr lang="en-US" altLang="zh-CN" dirty="0"/>
          </a:p>
          <a:p>
            <a:r>
              <a:rPr lang="en-US" altLang="zh-CN" dirty="0" err="1" smtClean="0"/>
              <a:t>wa_realloc</a:t>
            </a:r>
            <a:r>
              <a:rPr lang="zh-CN" altLang="en-US" dirty="0" smtClean="0"/>
              <a:t>：</a:t>
            </a:r>
            <a:r>
              <a:rPr lang="zh-CN" altLang="en-US" dirty="0" smtClean="0"/>
              <a:t>改变已分配的数据块大小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 smtClean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87217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902"/>
    </mc:Choice>
    <mc:Fallback>
      <p:transition spd="slow" advTm="146902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16</a:t>
            </a:fld>
            <a:endParaRPr lang="zh-CN" altLang="en-US"/>
          </a:p>
        </p:txBody>
      </p:sp>
      <p:sp>
        <p:nvSpPr>
          <p:cNvPr id="4" name="标题 2"/>
          <p:cNvSpPr>
            <a:spLocks noGrp="1"/>
          </p:cNvSpPr>
          <p:nvPr>
            <p:ph type="title"/>
          </p:nvPr>
        </p:nvSpPr>
        <p:spPr>
          <a:xfrm>
            <a:off x="516835" y="222069"/>
            <a:ext cx="8313655" cy="1008000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分配</a:t>
            </a:r>
            <a:r>
              <a:rPr lang="en-US" altLang="zh-CN" dirty="0" smtClean="0"/>
              <a:t>/</a:t>
            </a:r>
            <a:r>
              <a:rPr lang="zh-CN" altLang="en-US" dirty="0" smtClean="0"/>
              <a:t>释放实现</a:t>
            </a:r>
            <a:endParaRPr lang="en-US" dirty="0"/>
          </a:p>
        </p:txBody>
      </p:sp>
      <p:sp>
        <p:nvSpPr>
          <p:cNvPr id="5" name="内容占位符 4"/>
          <p:cNvSpPr txBox="1">
            <a:spLocks/>
          </p:cNvSpPr>
          <p:nvPr/>
        </p:nvSpPr>
        <p:spPr>
          <a:xfrm>
            <a:off x="516835" y="1448143"/>
            <a:ext cx="8396080" cy="4690134"/>
          </a:xfrm>
          <a:prstGeom prst="rect">
            <a:avLst/>
          </a:prstGeom>
        </p:spPr>
        <p:txBody>
          <a:bodyPr>
            <a:norm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分配实现</a:t>
            </a:r>
            <a:r>
              <a:rPr lang="en-US" altLang="zh-CN" dirty="0" smtClean="0"/>
              <a:t>:</a:t>
            </a:r>
            <a:endParaRPr lang="en-US" altLang="zh-CN" dirty="0" smtClean="0"/>
          </a:p>
          <a:p>
            <a:pPr lvl="1"/>
            <a:r>
              <a:rPr lang="zh-CN" altLang="en-US" sz="2200" dirty="0" smtClean="0"/>
              <a:t>由参数得到大小类，用这个大小类找到当前的</a:t>
            </a:r>
            <a:r>
              <a:rPr lang="en-US" altLang="zh-CN" sz="2200" dirty="0" smtClean="0"/>
              <a:t>in-use</a:t>
            </a:r>
            <a:r>
              <a:rPr lang="zh-CN" altLang="en-US" sz="2200" dirty="0" smtClean="0"/>
              <a:t>内存块，在此内存块中分配数据块</a:t>
            </a:r>
            <a:endParaRPr lang="zh-CN" altLang="en-US" sz="2200" dirty="0" smtClean="0"/>
          </a:p>
          <a:p>
            <a:pPr lvl="1"/>
            <a:r>
              <a:rPr lang="zh-CN" altLang="en-US" sz="2200" dirty="0" smtClean="0"/>
              <a:t>如果该内存块状态是</a:t>
            </a:r>
            <a:r>
              <a:rPr lang="en-US" altLang="zh-CN" sz="2200" dirty="0" smtClean="0"/>
              <a:t>full</a:t>
            </a:r>
            <a:r>
              <a:rPr lang="zh-CN" altLang="en-US" sz="2200" dirty="0" smtClean="0"/>
              <a:t>，寻找一个</a:t>
            </a:r>
            <a:r>
              <a:rPr lang="en-US" altLang="zh-CN" sz="2200" dirty="0" smtClean="0"/>
              <a:t>waiting/clean</a:t>
            </a:r>
            <a:r>
              <a:rPr lang="zh-CN" altLang="en-US" sz="2200" dirty="0" smtClean="0"/>
              <a:t>块</a:t>
            </a:r>
            <a:endParaRPr lang="en-US" altLang="zh-CN" sz="2200" dirty="0" smtClean="0"/>
          </a:p>
          <a:p>
            <a:pPr lvl="1"/>
            <a:r>
              <a:rPr lang="zh-CN" altLang="en-US" sz="2200" dirty="0" smtClean="0"/>
              <a:t>否则，向全局堆申请新的内存块</a:t>
            </a:r>
            <a:endParaRPr lang="en-US" altLang="zh-CN" sz="2200" dirty="0" smtClean="0"/>
          </a:p>
          <a:p>
            <a:r>
              <a:rPr lang="zh-CN" altLang="en-US" dirty="0" smtClean="0"/>
              <a:t>释放实现</a:t>
            </a:r>
            <a:r>
              <a:rPr lang="en-US" altLang="zh-CN" dirty="0" smtClean="0"/>
              <a:t>:</a:t>
            </a:r>
            <a:endParaRPr lang="zh-CN" altLang="en-US" dirty="0" smtClean="0"/>
          </a:p>
          <a:p>
            <a:pPr lvl="1"/>
            <a:r>
              <a:rPr lang="zh-CN" altLang="en-US" sz="2200" dirty="0" smtClean="0"/>
              <a:t>将数据块放到由内存块维护的</a:t>
            </a:r>
            <a:r>
              <a:rPr lang="en-US" altLang="zh-CN" sz="2200" dirty="0" smtClean="0"/>
              <a:t>FIFO</a:t>
            </a:r>
            <a:r>
              <a:rPr lang="zh-CN" altLang="en-US" sz="2200" dirty="0" smtClean="0"/>
              <a:t>队列中</a:t>
            </a:r>
            <a:endParaRPr lang="en-US" altLang="zh-CN" sz="2200" dirty="0" smtClean="0"/>
          </a:p>
          <a:p>
            <a:pPr lvl="1"/>
            <a:r>
              <a:rPr lang="zh-CN" altLang="en-US" sz="2200" dirty="0" smtClean="0"/>
              <a:t>如果释放前状态是</a:t>
            </a:r>
            <a:r>
              <a:rPr lang="en-US" altLang="zh-CN" sz="2200" dirty="0" smtClean="0"/>
              <a:t>full</a:t>
            </a:r>
            <a:r>
              <a:rPr lang="zh-CN" altLang="en-US" sz="2200" dirty="0" smtClean="0"/>
              <a:t>，则变为</a:t>
            </a:r>
            <a:r>
              <a:rPr lang="en-US" altLang="zh-CN" sz="2200" dirty="0" smtClean="0"/>
              <a:t>waiting</a:t>
            </a:r>
            <a:endParaRPr lang="zh-CN" altLang="en-US" sz="2200" dirty="0" smtClean="0"/>
          </a:p>
          <a:p>
            <a:pPr lvl="1"/>
            <a:r>
              <a:rPr lang="zh-CN" altLang="en-US" sz="2200" dirty="0" smtClean="0"/>
              <a:t>如果释放后状态是</a:t>
            </a:r>
            <a:r>
              <a:rPr lang="en-US" altLang="zh-CN" sz="2200" dirty="0" smtClean="0"/>
              <a:t>clean</a:t>
            </a:r>
            <a:r>
              <a:rPr lang="zh-CN" altLang="en-US" sz="2200" dirty="0" smtClean="0"/>
              <a:t>，则将此块移动到</a:t>
            </a:r>
            <a:r>
              <a:rPr lang="en-US" altLang="zh-CN" sz="2200" dirty="0" smtClean="0"/>
              <a:t>clean</a:t>
            </a:r>
            <a:r>
              <a:rPr lang="zh-CN" altLang="en-US" sz="2200" dirty="0" smtClean="0"/>
              <a:t>列表中</a:t>
            </a:r>
            <a:endParaRPr lang="en-US" altLang="zh-CN" sz="2200" dirty="0" smtClean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95371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276"/>
    </mc:Choice>
    <mc:Fallback xmlns="">
      <p:transition spd="slow" advTm="50276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17</a:t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82879" y="222069"/>
            <a:ext cx="8647611" cy="10080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 </a:t>
            </a:r>
            <a:r>
              <a:rPr lang="zh-CN" altLang="en-US" dirty="0" smtClean="0"/>
              <a:t>分配</a:t>
            </a:r>
            <a:r>
              <a:rPr lang="en-US" altLang="zh-CN" dirty="0" smtClean="0"/>
              <a:t>/</a:t>
            </a:r>
            <a:r>
              <a:rPr lang="zh-CN" altLang="en-US" dirty="0" smtClean="0"/>
              <a:t>释放伪代码</a:t>
            </a:r>
            <a:endParaRPr 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2981" y="1443709"/>
            <a:ext cx="3911600" cy="23495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43709"/>
            <a:ext cx="4996109" cy="491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972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00"/>
    </mc:Choice>
    <mc:Fallback>
      <p:transition spd="slow" advTm="1740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4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008000"/>
          </a:xfrm>
        </p:spPr>
        <p:txBody>
          <a:bodyPr/>
          <a:lstStyle/>
          <a:p>
            <a:r>
              <a:rPr lang="zh-CN" altLang="en-US" dirty="0" smtClean="0"/>
              <a:t>目录</a:t>
            </a:r>
            <a:endParaRPr lang="en-US" dirty="0"/>
          </a:p>
        </p:txBody>
      </p:sp>
      <p:sp>
        <p:nvSpPr>
          <p:cNvPr id="8" name="内容占位符 4"/>
          <p:cNvSpPr txBox="1">
            <a:spLocks/>
          </p:cNvSpPr>
          <p:nvPr/>
        </p:nvSpPr>
        <p:spPr>
          <a:xfrm>
            <a:off x="628650" y="1750423"/>
            <a:ext cx="10981459" cy="4690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34290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None/>
              <a:defRPr sz="15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6858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None/>
              <a:defRPr sz="135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3716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背景与动机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设计与实现</a:t>
            </a:r>
            <a:endParaRPr lang="zh-CN" altLang="en-US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实验比较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结论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218640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22"/>
    </mc:Choice>
    <mc:Fallback>
      <p:transition spd="slow" advTm="29022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19</a:t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实验</a:t>
            </a:r>
            <a:endParaRPr kumimoji="1" lang="zh-CN" altLang="en-US" dirty="0"/>
          </a:p>
        </p:txBody>
      </p:sp>
      <p:sp>
        <p:nvSpPr>
          <p:cNvPr id="4" name="内容占位符 4"/>
          <p:cNvSpPr txBox="1">
            <a:spLocks/>
          </p:cNvSpPr>
          <p:nvPr/>
        </p:nvSpPr>
        <p:spPr>
          <a:xfrm>
            <a:off x="628650" y="1448143"/>
            <a:ext cx="8396080" cy="4690134"/>
          </a:xfrm>
          <a:prstGeom prst="rect">
            <a:avLst/>
          </a:prstGeom>
        </p:spPr>
        <p:txBody>
          <a:bodyPr>
            <a:norm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我们实现了</a:t>
            </a:r>
            <a:r>
              <a:rPr lang="en-US" altLang="zh-CN" dirty="0" err="1" smtClean="0"/>
              <a:t>Wamalloc</a:t>
            </a:r>
            <a:r>
              <a:rPr lang="zh-CN" altLang="en-US" dirty="0" smtClean="0"/>
              <a:t>的原型并将其与一些主流分配器进行了比较</a:t>
            </a:r>
            <a:endParaRPr lang="zh-CN" altLang="en-US" dirty="0"/>
          </a:p>
          <a:p>
            <a:pPr lvl="1"/>
            <a:r>
              <a:rPr lang="zh-CN" altLang="en-US" dirty="0" smtClean="0"/>
              <a:t>与</a:t>
            </a:r>
            <a:r>
              <a:rPr lang="en-US" altLang="zh-CN" dirty="0" err="1" smtClean="0"/>
              <a:t>NVMalloc</a:t>
            </a:r>
            <a:r>
              <a:rPr lang="zh-CN" altLang="en-US" dirty="0" smtClean="0"/>
              <a:t>比较</a:t>
            </a:r>
          </a:p>
          <a:p>
            <a:pPr lvl="2"/>
            <a:r>
              <a:rPr lang="zh-CN" altLang="en-US" dirty="0" smtClean="0"/>
              <a:t>损耗均衡策略</a:t>
            </a:r>
          </a:p>
          <a:p>
            <a:pPr lvl="2"/>
            <a:r>
              <a:rPr lang="zh-CN" altLang="en-US" dirty="0" smtClean="0"/>
              <a:t>分配延迟</a:t>
            </a:r>
          </a:p>
          <a:p>
            <a:pPr lvl="2"/>
            <a:r>
              <a:rPr lang="zh-CN" altLang="en-US" dirty="0" smtClean="0"/>
              <a:t>总内存使用</a:t>
            </a:r>
          </a:p>
          <a:p>
            <a:pPr lvl="1"/>
            <a:r>
              <a:rPr lang="zh-CN" altLang="en-US" dirty="0" smtClean="0"/>
              <a:t>与</a:t>
            </a:r>
            <a:r>
              <a:rPr lang="en-US" altLang="zh-CN" dirty="0" err="1" smtClean="0"/>
              <a:t>glibc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malloc</a:t>
            </a:r>
            <a:r>
              <a:rPr lang="zh-CN" altLang="en-US" dirty="0" smtClean="0"/>
              <a:t>比较</a:t>
            </a:r>
          </a:p>
          <a:p>
            <a:pPr lvl="2"/>
            <a:r>
              <a:rPr lang="zh-CN" altLang="en-US" dirty="0" smtClean="0"/>
              <a:t>分配延迟</a:t>
            </a:r>
            <a:endParaRPr lang="en-US" altLang="zh-CN" dirty="0" smtClean="0"/>
          </a:p>
          <a:p>
            <a:pPr marL="342900" lvl="1" indent="0">
              <a:buNone/>
            </a:pPr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38259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15"/>
    </mc:Choice>
    <mc:Fallback xmlns="">
      <p:transition spd="slow" advTm="15315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4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008000"/>
          </a:xfrm>
        </p:spPr>
        <p:txBody>
          <a:bodyPr/>
          <a:lstStyle/>
          <a:p>
            <a:r>
              <a:rPr lang="zh-CN" altLang="en-US" dirty="0" smtClean="0"/>
              <a:t>目录</a:t>
            </a:r>
            <a:endParaRPr lang="en-US" dirty="0"/>
          </a:p>
        </p:txBody>
      </p:sp>
      <p:sp>
        <p:nvSpPr>
          <p:cNvPr id="8" name="内容占位符 4"/>
          <p:cNvSpPr txBox="1">
            <a:spLocks/>
          </p:cNvSpPr>
          <p:nvPr/>
        </p:nvSpPr>
        <p:spPr>
          <a:xfrm>
            <a:off x="628650" y="1750423"/>
            <a:ext cx="10981459" cy="4690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34290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None/>
              <a:defRPr sz="15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6858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None/>
              <a:defRPr sz="135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3716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背景与动机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设计与实现</a:t>
            </a:r>
            <a:endParaRPr lang="zh-CN" altLang="en-US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实验比较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结论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2103024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022"/>
    </mc:Choice>
    <mc:Fallback xmlns="">
      <p:transition spd="slow" advTm="29022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20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损耗均衡</a:t>
            </a:r>
            <a:endParaRPr 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851149" y="5494060"/>
            <a:ext cx="53110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 smtClean="0"/>
              <a:t>Wamalloc</a:t>
            </a:r>
            <a:r>
              <a:rPr lang="en-US" sz="1600" b="1" dirty="0" smtClean="0"/>
              <a:t> outperforms other memory allocators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79" y="1887802"/>
            <a:ext cx="4221670" cy="298899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8306" y="1887802"/>
            <a:ext cx="4325089" cy="308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181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27"/>
    </mc:Choice>
    <mc:Fallback xmlns="">
      <p:transition spd="slow" advTm="49027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21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总内存占用</a:t>
            </a:r>
            <a:endParaRPr 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851149" y="5494060"/>
            <a:ext cx="53110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 smtClean="0"/>
              <a:t>Wamalloc</a:t>
            </a:r>
            <a:r>
              <a:rPr lang="en-US" sz="1600" b="1" dirty="0" smtClean="0"/>
              <a:t> outperforms other memory allocators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9213"/>
            <a:ext cx="4638261" cy="327434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5812" y="1709213"/>
            <a:ext cx="4373166" cy="314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373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671"/>
    </mc:Choice>
    <mc:Fallback xmlns="">
      <p:transition spd="slow" advTm="44671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22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分配延迟</a:t>
            </a:r>
            <a:endParaRPr 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851149" y="5494060"/>
            <a:ext cx="53110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 smtClean="0"/>
              <a:t>Wamalloc</a:t>
            </a:r>
            <a:r>
              <a:rPr lang="en-US" sz="1600" b="1" dirty="0" smtClean="0"/>
              <a:t> outperforms other memory allocators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95" y="1961322"/>
            <a:ext cx="4623132" cy="300900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1727" y="1961322"/>
            <a:ext cx="4209233" cy="303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24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010"/>
    </mc:Choice>
    <mc:Fallback xmlns="">
      <p:transition spd="slow" advTm="38010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4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008000"/>
          </a:xfrm>
        </p:spPr>
        <p:txBody>
          <a:bodyPr/>
          <a:lstStyle/>
          <a:p>
            <a:r>
              <a:rPr lang="zh-CN" altLang="en-US" dirty="0" smtClean="0"/>
              <a:t>目录</a:t>
            </a:r>
            <a:endParaRPr lang="en-US" dirty="0"/>
          </a:p>
        </p:txBody>
      </p:sp>
      <p:sp>
        <p:nvSpPr>
          <p:cNvPr id="8" name="内容占位符 4"/>
          <p:cNvSpPr txBox="1">
            <a:spLocks/>
          </p:cNvSpPr>
          <p:nvPr/>
        </p:nvSpPr>
        <p:spPr>
          <a:xfrm>
            <a:off x="628650" y="1750423"/>
            <a:ext cx="10981459" cy="4690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34290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None/>
              <a:defRPr sz="15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6858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None/>
              <a:defRPr sz="135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3716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背景与动机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设计与实现</a:t>
            </a:r>
            <a:endParaRPr lang="zh-CN" altLang="en-US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实验比较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结论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326127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22"/>
    </mc:Choice>
    <mc:Fallback>
      <p:transition spd="slow" advTm="29022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24</a:t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tx1"/>
                </a:solidFill>
              </a:rPr>
              <a:t>结论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4" name="内容占位符 4"/>
          <p:cNvSpPr txBox="1">
            <a:spLocks/>
          </p:cNvSpPr>
          <p:nvPr/>
        </p:nvSpPr>
        <p:spPr>
          <a:xfrm>
            <a:off x="628650" y="1448143"/>
            <a:ext cx="8201840" cy="4690134"/>
          </a:xfrm>
          <a:prstGeom prst="rect">
            <a:avLst/>
          </a:prstGeom>
        </p:spPr>
        <p:txBody>
          <a:bodyPr>
            <a:no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/>
              <a:t>本文提出了一种高效的、损耗感知、</a:t>
            </a:r>
            <a:r>
              <a:rPr lang="zh-CN" altLang="en-US" sz="2400" dirty="0" smtClean="0"/>
              <a:t>内存</a:t>
            </a:r>
            <a:r>
              <a:rPr lang="zh-CN" altLang="en-US" sz="2400" dirty="0" smtClean="0"/>
              <a:t>占用</a:t>
            </a:r>
            <a:r>
              <a:rPr lang="zh-CN" altLang="en-US" sz="2400" dirty="0" smtClean="0"/>
              <a:t>少</a:t>
            </a:r>
            <a:r>
              <a:rPr lang="zh-CN" altLang="en-US" sz="2400" dirty="0"/>
              <a:t>的 </a:t>
            </a:r>
            <a:r>
              <a:rPr lang="en-US" altLang="zh-CN" sz="2400" dirty="0"/>
              <a:t>NVM </a:t>
            </a:r>
            <a:r>
              <a:rPr lang="zh-CN" altLang="en-US" sz="2400" dirty="0"/>
              <a:t>分配器 </a:t>
            </a:r>
            <a:r>
              <a:rPr lang="en-US" altLang="zh-CN" sz="2400" dirty="0" err="1" smtClean="0"/>
              <a:t>Wamalloc</a:t>
            </a:r>
            <a:endParaRPr lang="zh-CN" altLang="en-US" sz="2400" dirty="0" smtClean="0"/>
          </a:p>
          <a:p>
            <a:r>
              <a:rPr lang="zh-CN" altLang="en-US" sz="2400" dirty="0"/>
              <a:t>具有如下几个</a:t>
            </a:r>
            <a:r>
              <a:rPr lang="zh-CN" altLang="en-US" sz="2400" dirty="0" smtClean="0"/>
              <a:t>创新点</a:t>
            </a:r>
          </a:p>
          <a:p>
            <a:pPr lvl="1"/>
            <a:r>
              <a:rPr lang="zh-CN" altLang="en-US" sz="2000" dirty="0"/>
              <a:t>设计了一个高效、线程缓存、可伸缩的内存</a:t>
            </a:r>
            <a:r>
              <a:rPr lang="zh-CN" altLang="en-US" sz="2000" dirty="0" smtClean="0"/>
              <a:t>分配器</a:t>
            </a:r>
            <a:r>
              <a:rPr lang="zh-CN" altLang="en-US" sz="2000" dirty="0" smtClean="0"/>
              <a:t>架构</a:t>
            </a:r>
          </a:p>
          <a:p>
            <a:pPr lvl="1"/>
            <a:r>
              <a:rPr lang="zh-CN" altLang="en-US" sz="2000" dirty="0"/>
              <a:t>设计了一套混合的损耗均衡策略来延长 </a:t>
            </a:r>
            <a:r>
              <a:rPr lang="en-US" altLang="zh-CN" sz="2000" dirty="0"/>
              <a:t>NVM </a:t>
            </a:r>
            <a:r>
              <a:rPr lang="zh-CN" altLang="en-US" sz="2000" dirty="0"/>
              <a:t>的</a:t>
            </a:r>
            <a:r>
              <a:rPr lang="zh-CN" altLang="en-US" sz="2000" dirty="0" smtClean="0"/>
              <a:t>寿命</a:t>
            </a:r>
            <a:endParaRPr lang="zh-CN" altLang="en-US" sz="2000" dirty="0"/>
          </a:p>
          <a:p>
            <a:pPr lvl="1"/>
            <a:r>
              <a:rPr lang="zh-CN" altLang="en-US" sz="2000" dirty="0"/>
              <a:t>相比其它主流内存分配器</a:t>
            </a:r>
            <a:r>
              <a:rPr lang="en-US" altLang="zh-CN" sz="2000" dirty="0"/>
              <a:t>,</a:t>
            </a:r>
            <a:r>
              <a:rPr lang="zh-CN" altLang="en-US" sz="2000" dirty="0"/>
              <a:t>其</a:t>
            </a:r>
            <a:r>
              <a:rPr lang="zh-CN" altLang="en-US" sz="2000" dirty="0" smtClean="0"/>
              <a:t>内存</a:t>
            </a:r>
            <a:r>
              <a:rPr lang="zh-CN" altLang="en-US" sz="2000" dirty="0" smtClean="0"/>
              <a:t>占用</a:t>
            </a:r>
            <a:r>
              <a:rPr lang="zh-CN" altLang="en-US" sz="2000" dirty="0" smtClean="0"/>
              <a:t>较</a:t>
            </a:r>
            <a:r>
              <a:rPr lang="zh-CN" altLang="en-US" sz="2000" dirty="0" smtClean="0"/>
              <a:t>少</a:t>
            </a:r>
            <a:endParaRPr lang="zh-CN" altLang="en-US" sz="2000" dirty="0" smtClean="0"/>
          </a:p>
          <a:p>
            <a:r>
              <a:rPr lang="zh-CN" altLang="en-US" sz="2400" dirty="0" smtClean="0"/>
              <a:t>实验显示了</a:t>
            </a:r>
            <a:r>
              <a:rPr lang="en-US" altLang="zh-CN" sz="2400" dirty="0" err="1" smtClean="0"/>
              <a:t>Wamalloc</a:t>
            </a:r>
            <a:r>
              <a:rPr lang="zh-CN" altLang="en-US" sz="2400" dirty="0" smtClean="0"/>
              <a:t>在几个重要指标上均优于</a:t>
            </a:r>
            <a:r>
              <a:rPr lang="en-US" altLang="zh-CN" sz="2400" dirty="0" err="1" smtClean="0"/>
              <a:t>NVMalloc</a:t>
            </a:r>
            <a:r>
              <a:rPr lang="zh-CN" altLang="en-US" sz="2400" dirty="0" smtClean="0"/>
              <a:t>和</a:t>
            </a:r>
            <a:r>
              <a:rPr lang="en-US" altLang="zh-CN" sz="2400" dirty="0" err="1" smtClean="0"/>
              <a:t>glibc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malloc</a:t>
            </a:r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pPr lvl="1"/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130543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551"/>
    </mc:Choice>
    <mc:Fallback xmlns="">
      <p:transition spd="slow" advTm="17551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7200" dirty="0" smtClean="0"/>
              <a:t>谢谢</a:t>
            </a:r>
            <a:endParaRPr lang="zh-CN" altLang="en-US" sz="7200" dirty="0"/>
          </a:p>
        </p:txBody>
      </p:sp>
      <p:sp>
        <p:nvSpPr>
          <p:cNvPr id="6" name="副标题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/>
              <a:t>Q &amp; A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733317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8"/>
    </mc:Choice>
    <mc:Fallback xmlns="">
      <p:transition spd="slow" advTm="1868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4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008000"/>
          </a:xfrm>
        </p:spPr>
        <p:txBody>
          <a:bodyPr/>
          <a:lstStyle/>
          <a:p>
            <a:r>
              <a:rPr lang="zh-CN" altLang="en-US" dirty="0" smtClean="0"/>
              <a:t>目录</a:t>
            </a:r>
            <a:endParaRPr lang="en-US" dirty="0"/>
          </a:p>
        </p:txBody>
      </p:sp>
      <p:sp>
        <p:nvSpPr>
          <p:cNvPr id="8" name="内容占位符 4"/>
          <p:cNvSpPr txBox="1">
            <a:spLocks/>
          </p:cNvSpPr>
          <p:nvPr/>
        </p:nvSpPr>
        <p:spPr>
          <a:xfrm>
            <a:off x="628650" y="1750423"/>
            <a:ext cx="10981459" cy="4690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34290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None/>
              <a:defRPr sz="15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6858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None/>
              <a:defRPr sz="135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3716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背景与动机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设计和实现</a:t>
            </a:r>
            <a:endParaRPr lang="zh-CN" altLang="en-US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实验比较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结论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107096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22"/>
    </mc:Choice>
    <mc:Fallback>
      <p:transition spd="slow" advTm="29022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4</a:t>
            </a:fld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2736347" y="3711074"/>
            <a:ext cx="1608735" cy="6463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 anchor="ctr" anchorCtr="0">
            <a:noAutofit/>
          </a:bodyPr>
          <a:lstStyle/>
          <a:p>
            <a:pPr marL="0" lvl="1" algn="ctr"/>
            <a:r>
              <a:rPr lang="zh-CN" altLang="en-US" dirty="0" smtClean="0"/>
              <a:t>高密度</a:t>
            </a:r>
            <a:endParaRPr lang="en-US" dirty="0"/>
          </a:p>
        </p:txBody>
      </p:sp>
      <p:sp>
        <p:nvSpPr>
          <p:cNvPr id="9" name="矩形 8"/>
          <p:cNvSpPr/>
          <p:nvPr/>
        </p:nvSpPr>
        <p:spPr>
          <a:xfrm>
            <a:off x="935523" y="3711075"/>
            <a:ext cx="1480299" cy="6463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anchor="ctr" anchorCtr="0">
            <a:noAutofit/>
          </a:bodyPr>
          <a:lstStyle/>
          <a:p>
            <a:pPr marL="0" lvl="1" algn="ctr"/>
            <a:r>
              <a:rPr lang="zh-CN" altLang="en-US" dirty="0" smtClean="0"/>
              <a:t>可字节寻址</a:t>
            </a:r>
            <a:endParaRPr lang="en-US" dirty="0"/>
          </a:p>
        </p:txBody>
      </p:sp>
      <p:sp>
        <p:nvSpPr>
          <p:cNvPr id="10" name="矩形 9"/>
          <p:cNvSpPr/>
          <p:nvPr/>
        </p:nvSpPr>
        <p:spPr>
          <a:xfrm>
            <a:off x="3637199" y="3147728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algn="ctr"/>
            <a:r>
              <a:rPr lang="zh-CN" altLang="en-US" sz="2400" b="1" dirty="0" smtClean="0">
                <a:latin typeface="STFangsong" charset="-122"/>
                <a:ea typeface="STFangsong" charset="-122"/>
                <a:cs typeface="STFangsong" charset="-122"/>
              </a:rPr>
              <a:t>重要特征</a:t>
            </a:r>
            <a:endParaRPr lang="en-US" sz="2400" b="1" dirty="0">
              <a:latin typeface="STFangsong" charset="-122"/>
              <a:ea typeface="STFangsong" charset="-122"/>
              <a:cs typeface="STFangsong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102721" y="1516690"/>
            <a:ext cx="23428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PCM</a:t>
            </a:r>
            <a:endParaRPr lang="zh-CN" alt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/>
              <a:t>STT-RAM</a:t>
            </a:r>
            <a:endParaRPr lang="zh-CN" alt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err="1"/>
              <a:t>Memristor</a:t>
            </a:r>
            <a:r>
              <a:rPr lang="en-US" altLang="zh-CN" sz="2400" dirty="0"/>
              <a:t> </a:t>
            </a:r>
            <a:endParaRPr lang="en-US" altLang="zh-CN" sz="24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6784" y="4721209"/>
            <a:ext cx="4456596" cy="1652566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4665607" y="3711073"/>
            <a:ext cx="1608735" cy="6463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 anchor="ctr" anchorCtr="0">
            <a:noAutofit/>
          </a:bodyPr>
          <a:lstStyle/>
          <a:p>
            <a:pPr marL="0" lvl="1" algn="ctr"/>
            <a:r>
              <a:rPr lang="zh-CN" altLang="en-US" dirty="0" smtClean="0"/>
              <a:t>低功耗</a:t>
            </a:r>
            <a:endParaRPr lang="en-US" dirty="0"/>
          </a:p>
        </p:txBody>
      </p:sp>
      <p:sp>
        <p:nvSpPr>
          <p:cNvPr id="20" name="矩形 19"/>
          <p:cNvSpPr/>
          <p:nvPr/>
        </p:nvSpPr>
        <p:spPr>
          <a:xfrm>
            <a:off x="6594867" y="3703697"/>
            <a:ext cx="1608735" cy="6463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 anchor="ctr" anchorCtr="0">
            <a:noAutofit/>
          </a:bodyPr>
          <a:lstStyle/>
          <a:p>
            <a:pPr marL="0" lvl="1" algn="ctr"/>
            <a:r>
              <a:rPr lang="zh-CN" altLang="en-US" dirty="0" smtClean="0"/>
              <a:t>访问速度较快</a:t>
            </a:r>
            <a:endParaRPr lang="en-US" dirty="0"/>
          </a:p>
        </p:txBody>
      </p:sp>
      <p:sp>
        <p:nvSpPr>
          <p:cNvPr id="21" name="标题 1"/>
          <p:cNvSpPr txBox="1">
            <a:spLocks/>
          </p:cNvSpPr>
          <p:nvPr/>
        </p:nvSpPr>
        <p:spPr>
          <a:xfrm>
            <a:off x="335279" y="374468"/>
            <a:ext cx="8647611" cy="1008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baseline="0">
                <a:solidFill>
                  <a:schemeClr val="tx1"/>
                </a:solidFill>
                <a:latin typeface="+mj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kumimoji="1" lang="zh-CN" altLang="en-US" dirty="0" smtClean="0"/>
              <a:t>非易失性内存</a:t>
            </a:r>
            <a:r>
              <a:rPr kumimoji="1" lang="en-US" altLang="zh-CN" dirty="0" smtClean="0"/>
              <a:t>(NVM</a:t>
            </a:r>
            <a:r>
              <a:rPr kumimoji="1" lang="en-US" altLang="zh-CN" dirty="0"/>
              <a:t>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903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125"/>
    </mc:Choice>
    <mc:Fallback xmlns="">
      <p:transition spd="slow" advTm="89125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混合内存系统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5</a:t>
            </a:fld>
            <a:endParaRPr lang="en-US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655" y="2048959"/>
            <a:ext cx="4841586" cy="3053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30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530"/>
    </mc:Choice>
    <mc:Fallback xmlns="">
      <p:transition spd="slow" advTm="2353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749086" cy="1008000"/>
          </a:xfrm>
        </p:spPr>
        <p:txBody>
          <a:bodyPr>
            <a:normAutofit fontScale="90000"/>
          </a:bodyPr>
          <a:lstStyle/>
          <a:p>
            <a:r>
              <a:rPr lang="zh-CN" altLang="en-US" dirty="0" smtClean="0"/>
              <a:t>为什么需要一个新的面向</a:t>
            </a:r>
            <a:r>
              <a:rPr lang="en-US" altLang="zh-CN" dirty="0" smtClean="0"/>
              <a:t>NVM</a:t>
            </a:r>
            <a:r>
              <a:rPr lang="zh-CN" altLang="en-US" dirty="0" smtClean="0"/>
              <a:t>的分配器</a:t>
            </a:r>
            <a:endParaRPr 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558164" y="1498632"/>
            <a:ext cx="7998515" cy="4690134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内存</a:t>
            </a:r>
            <a:r>
              <a:rPr lang="zh-CN" altLang="en-US" sz="2400" dirty="0" smtClean="0"/>
              <a:t>分配器是</a:t>
            </a:r>
            <a:r>
              <a:rPr lang="zh-CN" altLang="en-US" sz="2400" dirty="0"/>
              <a:t>应用程序的关键组件，</a:t>
            </a:r>
            <a:r>
              <a:rPr lang="zh-CN" altLang="en-US" sz="2400" dirty="0" smtClean="0"/>
              <a:t>对性能</a:t>
            </a:r>
            <a:r>
              <a:rPr lang="zh-CN" altLang="en-US" sz="2400" dirty="0"/>
              <a:t>有重大</a:t>
            </a:r>
            <a:r>
              <a:rPr lang="zh-CN" altLang="en-US" sz="2400" dirty="0" smtClean="0"/>
              <a:t>影响</a:t>
            </a:r>
          </a:p>
          <a:p>
            <a:r>
              <a:rPr lang="en-US" altLang="zh-CN" sz="2400" dirty="0" smtClean="0"/>
              <a:t>NVM</a:t>
            </a:r>
            <a:r>
              <a:rPr lang="zh-CN" altLang="en-US" sz="2400" dirty="0" smtClean="0"/>
              <a:t>带给内存分配器挑战</a:t>
            </a:r>
            <a:r>
              <a:rPr lang="en-US" sz="2400" dirty="0" smtClean="0"/>
              <a:t>:</a:t>
            </a:r>
            <a:endParaRPr lang="en-US" sz="2400" dirty="0" smtClean="0"/>
          </a:p>
          <a:p>
            <a:pPr lvl="1"/>
            <a:r>
              <a:rPr lang="zh-CN" altLang="en-US" sz="2400" b="1" dirty="0" smtClean="0">
                <a:solidFill>
                  <a:schemeClr val="accent2"/>
                </a:solidFill>
              </a:rPr>
              <a:t>损耗均衡问题</a:t>
            </a:r>
            <a:endParaRPr lang="en-US" altLang="zh-CN" sz="2400" b="1" dirty="0">
              <a:solidFill>
                <a:schemeClr val="accent2"/>
              </a:solidFill>
            </a:endParaRPr>
          </a:p>
          <a:p>
            <a:r>
              <a:rPr lang="zh-CN" altLang="en-US" sz="2400" dirty="0" smtClean="0"/>
              <a:t>传统分配器无法使用！</a:t>
            </a:r>
          </a:p>
          <a:p>
            <a:r>
              <a:rPr lang="zh-CN" altLang="en-US" sz="2400" dirty="0" smtClean="0"/>
              <a:t>在现有的研究中，有许多面向</a:t>
            </a:r>
            <a:r>
              <a:rPr lang="en-US" altLang="zh-CN" sz="2400" dirty="0" smtClean="0"/>
              <a:t>NVM</a:t>
            </a:r>
            <a:r>
              <a:rPr lang="zh-CN" altLang="en-US" sz="2400" dirty="0" smtClean="0"/>
              <a:t>的内存分配器，但是它们的性能指标无法达到一个较优的范围。</a:t>
            </a:r>
          </a:p>
          <a:p>
            <a:r>
              <a:rPr lang="zh-CN" altLang="en-US" sz="2400" dirty="0" smtClean="0"/>
              <a:t>这些</a:t>
            </a:r>
            <a:r>
              <a:rPr lang="en-US" altLang="zh-CN" sz="2400" dirty="0" smtClean="0"/>
              <a:t>NVM</a:t>
            </a:r>
            <a:r>
              <a:rPr lang="zh-CN" altLang="en-US" sz="2400" dirty="0" smtClean="0"/>
              <a:t>分配器无法同时取得一个准确的损耗均衡策略、低分配延迟和低内存使用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887013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077"/>
    </mc:Choice>
    <mc:Fallback xmlns="">
      <p:transition spd="slow" advTm="42077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solidFill>
                  <a:schemeClr val="tx1"/>
                </a:solidFill>
              </a:rPr>
              <a:t>为什么需要一个新的面向</a:t>
            </a:r>
            <a:r>
              <a:rPr lang="en-US" altLang="zh-CN" dirty="0">
                <a:solidFill>
                  <a:schemeClr val="tx1"/>
                </a:solidFill>
              </a:rPr>
              <a:t>NVM</a:t>
            </a:r>
            <a:r>
              <a:rPr lang="zh-CN" altLang="en-US" dirty="0">
                <a:solidFill>
                  <a:schemeClr val="tx1"/>
                </a:solidFill>
              </a:rPr>
              <a:t>的</a:t>
            </a:r>
            <a:r>
              <a:rPr lang="zh-CN" altLang="en-US" dirty="0" smtClean="0">
                <a:solidFill>
                  <a:schemeClr val="tx1"/>
                </a:solidFill>
              </a:rPr>
              <a:t>分配器（</a:t>
            </a:r>
            <a:r>
              <a:rPr lang="en-US" altLang="zh-CN" dirty="0" err="1" smtClean="0">
                <a:solidFill>
                  <a:schemeClr val="tx1"/>
                </a:solidFill>
              </a:rPr>
              <a:t>Cont</a:t>
            </a:r>
            <a:r>
              <a:rPr lang="en-US" dirty="0" smtClean="0">
                <a:solidFill>
                  <a:schemeClr val="tx1"/>
                </a:solidFill>
              </a:rPr>
              <a:t>’)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0372305"/>
              </p:ext>
            </p:extLst>
          </p:nvPr>
        </p:nvGraphicFramePr>
        <p:xfrm>
          <a:off x="712890" y="1908314"/>
          <a:ext cx="8117600" cy="388997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29400"/>
                <a:gridCol w="2029400"/>
                <a:gridCol w="2029400"/>
                <a:gridCol w="2029400"/>
              </a:tblGrid>
              <a:tr h="968824">
                <a:tc>
                  <a:txBody>
                    <a:bodyPr/>
                    <a:lstStyle/>
                    <a:p>
                      <a:r>
                        <a:rPr lang="en-US" sz="1200" smtClean="0"/>
                        <a:t>Allocator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Allocation </a:t>
                      </a:r>
                      <a:r>
                        <a:rPr lang="en-US" altLang="zh-CN" sz="1200" dirty="0" smtClean="0"/>
                        <a:t>performance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Wear-leveling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200" dirty="0" smtClean="0"/>
                        <a:t>Total</a:t>
                      </a:r>
                      <a:r>
                        <a:rPr lang="zh-CN" altLang="en-US" sz="1200" dirty="0" smtClean="0"/>
                        <a:t> </a:t>
                      </a:r>
                      <a:r>
                        <a:rPr lang="en-US" altLang="zh-CN" sz="1200" dirty="0" smtClean="0"/>
                        <a:t>Memory</a:t>
                      </a:r>
                      <a:r>
                        <a:rPr lang="zh-CN" altLang="en-US" sz="1200" dirty="0" smtClean="0"/>
                        <a:t> </a:t>
                      </a:r>
                      <a:r>
                        <a:rPr lang="en-US" altLang="zh-CN" sz="1200" dirty="0" smtClean="0"/>
                        <a:t>Usage</a:t>
                      </a:r>
                      <a:r>
                        <a:rPr lang="zh-CN" altLang="en-US" sz="1200" dirty="0" smtClean="0"/>
                        <a:t> </a:t>
                      </a:r>
                      <a:endParaRPr lang="en-US" sz="1200" dirty="0"/>
                    </a:p>
                  </a:txBody>
                  <a:tcPr anchor="ctr"/>
                </a:tc>
              </a:tr>
              <a:tr h="730287">
                <a:tc>
                  <a:txBody>
                    <a:bodyPr/>
                    <a:lstStyle/>
                    <a:p>
                      <a:r>
                        <a:rPr lang="en-US" dirty="0" smtClean="0"/>
                        <a:t>NVMalloc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1(not fast enough)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Support(not good enough)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 anchor="ctr"/>
                </a:tc>
              </a:tr>
              <a:tr h="730287">
                <a:tc>
                  <a:txBody>
                    <a:bodyPr/>
                    <a:lstStyle/>
                    <a:p>
                      <a:r>
                        <a:rPr lang="en-US" altLang="zh-CN" sz="135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nvm_malloc 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N/A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high</a:t>
                      </a:r>
                      <a:endParaRPr lang="en-US" dirty="0"/>
                    </a:p>
                  </a:txBody>
                  <a:tcPr anchor="ctr"/>
                </a:tc>
              </a:tr>
              <a:tr h="730287">
                <a:tc>
                  <a:txBody>
                    <a:bodyPr/>
                    <a:lstStyle/>
                    <a:p>
                      <a:r>
                        <a:rPr lang="en-US" altLang="zh-CN" sz="135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pmemalloc 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N/A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high</a:t>
                      </a:r>
                      <a:endParaRPr lang="en-US" dirty="0"/>
                    </a:p>
                  </a:txBody>
                  <a:tcPr anchor="ctr"/>
                </a:tc>
              </a:tr>
              <a:tr h="730287">
                <a:tc>
                  <a:txBody>
                    <a:bodyPr/>
                    <a:lstStyle/>
                    <a:p>
                      <a:r>
                        <a:rPr lang="en-US" altLang="zh-CN" b="1" dirty="0" err="1" smtClean="0">
                          <a:solidFill>
                            <a:srgbClr val="820000"/>
                          </a:solidFill>
                        </a:rPr>
                        <a:t>Wamalloc</a:t>
                      </a:r>
                      <a:endParaRPr lang="en-US" altLang="zh-CN" b="1" dirty="0">
                        <a:solidFill>
                          <a:srgbClr val="82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820000"/>
                          </a:solidFill>
                        </a:rPr>
                        <a:t>Expected to be the best</a:t>
                      </a:r>
                      <a:endParaRPr lang="en-US" b="1" dirty="0">
                        <a:solidFill>
                          <a:srgbClr val="82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 smtClean="0">
                          <a:solidFill>
                            <a:srgbClr val="820000"/>
                          </a:solidFill>
                        </a:rPr>
                        <a:t>Expected to be the</a:t>
                      </a:r>
                      <a:r>
                        <a:rPr lang="en-US" altLang="zh-CN" b="1" baseline="0" dirty="0" smtClean="0">
                          <a:solidFill>
                            <a:srgbClr val="82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820000"/>
                          </a:solidFill>
                        </a:rPr>
                        <a:t>best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 smtClean="0">
                          <a:solidFill>
                            <a:srgbClr val="820000"/>
                          </a:solidFill>
                        </a:rPr>
                        <a:t>Expected to be the best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6" name="内容占位符 4"/>
          <p:cNvSpPr txBox="1">
            <a:spLocks/>
          </p:cNvSpPr>
          <p:nvPr/>
        </p:nvSpPr>
        <p:spPr>
          <a:xfrm>
            <a:off x="-652008" y="1710303"/>
            <a:ext cx="6999288" cy="6477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080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272"/>
    </mc:Choice>
    <mc:Fallback xmlns="">
      <p:transition spd="slow" advTm="22272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4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008000"/>
          </a:xfrm>
        </p:spPr>
        <p:txBody>
          <a:bodyPr/>
          <a:lstStyle/>
          <a:p>
            <a:r>
              <a:rPr lang="zh-CN" altLang="en-US" dirty="0" smtClean="0"/>
              <a:t>目录</a:t>
            </a:r>
            <a:endParaRPr lang="en-US" dirty="0"/>
          </a:p>
        </p:txBody>
      </p:sp>
      <p:sp>
        <p:nvSpPr>
          <p:cNvPr id="8" name="内容占位符 4"/>
          <p:cNvSpPr txBox="1">
            <a:spLocks/>
          </p:cNvSpPr>
          <p:nvPr/>
        </p:nvSpPr>
        <p:spPr>
          <a:xfrm>
            <a:off x="628650" y="1750423"/>
            <a:ext cx="10981459" cy="4690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34290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None/>
              <a:defRPr sz="15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6858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None/>
              <a:defRPr sz="135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3716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背景与动机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设计与实现</a:t>
            </a:r>
            <a:endParaRPr lang="zh-CN" altLang="en-US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实验比较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结论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2107654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22"/>
    </mc:Choice>
    <mc:Fallback>
      <p:transition spd="slow" advTm="29022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8418" y="1544959"/>
            <a:ext cx="4068266" cy="4426540"/>
          </a:xfrm>
        </p:spPr>
        <p:txBody>
          <a:bodyPr/>
          <a:lstStyle/>
          <a:p>
            <a:r>
              <a:rPr kumimoji="1" lang="zh-CN" altLang="en-US" dirty="0" smtClean="0"/>
              <a:t>设计目标</a:t>
            </a:r>
            <a:r>
              <a:rPr kumimoji="1" lang="en-US" altLang="zh-CN" dirty="0" smtClean="0"/>
              <a:t>: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损耗均衡</a:t>
            </a:r>
          </a:p>
          <a:p>
            <a:pPr lvl="2"/>
            <a:r>
              <a:rPr kumimoji="1" lang="zh-CN" altLang="en-US" dirty="0" smtClean="0"/>
              <a:t>不同层级的混合方法</a:t>
            </a:r>
          </a:p>
          <a:p>
            <a:pPr lvl="1"/>
            <a:r>
              <a:rPr kumimoji="1" lang="zh-CN" altLang="en-US" dirty="0" smtClean="0"/>
              <a:t>低分配延迟</a:t>
            </a:r>
          </a:p>
          <a:p>
            <a:pPr lvl="2"/>
            <a:r>
              <a:rPr kumimoji="1" lang="zh-CN" altLang="en-US" dirty="0" smtClean="0"/>
              <a:t>线程本地堆</a:t>
            </a:r>
          </a:p>
          <a:p>
            <a:pPr lvl="2"/>
            <a:r>
              <a:rPr kumimoji="1" lang="zh-CN" altLang="en-US" dirty="0" smtClean="0"/>
              <a:t>全局堆</a:t>
            </a:r>
          </a:p>
          <a:p>
            <a:pPr lvl="1"/>
            <a:r>
              <a:rPr kumimoji="1" lang="zh-CN" altLang="en-US" dirty="0" smtClean="0"/>
              <a:t>低内存占用</a:t>
            </a:r>
          </a:p>
          <a:p>
            <a:pPr lvl="2"/>
            <a:r>
              <a:rPr kumimoji="1" lang="zh-CN" altLang="en-US" dirty="0" smtClean="0"/>
              <a:t>合理的块大小设置</a:t>
            </a:r>
          </a:p>
          <a:p>
            <a:pPr lvl="2"/>
            <a:r>
              <a:rPr kumimoji="1" lang="zh-CN" altLang="en-US" dirty="0" smtClean="0"/>
              <a:t>适当复用</a:t>
            </a:r>
            <a:endParaRPr kumimoji="1" lang="en-US" altLang="zh-CN" dirty="0" smtClean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8533" y="1566068"/>
            <a:ext cx="4835847" cy="4405431"/>
          </a:xfrm>
          <a:prstGeom prst="rect">
            <a:avLst/>
          </a:prstGeom>
        </p:spPr>
      </p:pic>
      <p:sp>
        <p:nvSpPr>
          <p:cNvPr id="6" name="标题 1"/>
          <p:cNvSpPr txBox="1">
            <a:spLocks/>
          </p:cNvSpPr>
          <p:nvPr/>
        </p:nvSpPr>
        <p:spPr>
          <a:xfrm>
            <a:off x="182879" y="222069"/>
            <a:ext cx="8647611" cy="1008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baseline="0">
                <a:solidFill>
                  <a:schemeClr val="tx1"/>
                </a:solidFill>
                <a:latin typeface="+mj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altLang="zh-CN" dirty="0" err="1" smtClean="0"/>
              <a:t>Wamalloc</a:t>
            </a:r>
            <a:r>
              <a:rPr lang="zh-CN" altLang="en-US" dirty="0" smtClean="0"/>
              <a:t>的设计</a:t>
            </a:r>
            <a:endParaRPr 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5777150" y="6086466"/>
            <a:ext cx="17700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/>
              <a:t>Overall </a:t>
            </a:r>
            <a:r>
              <a:rPr lang="en-US" altLang="zh-CN" sz="1600" dirty="0" smtClean="0"/>
              <a:t>structure </a:t>
            </a:r>
            <a:endParaRPr lang="en-US" altLang="zh-CN" sz="1600" dirty="0"/>
          </a:p>
          <a:p>
            <a:pPr algn="ctr"/>
            <a:endParaRPr kumimoji="1" lang="zh-CN" alt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974806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530"/>
    </mc:Choice>
    <mc:Fallback xmlns="">
      <p:transition spd="slow" advTm="9653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zhu_comnet">
      <a:dk1>
        <a:srgbClr val="000000"/>
      </a:dk1>
      <a:lt1>
        <a:srgbClr val="FFFFFF"/>
      </a:lt1>
      <a:dk2>
        <a:srgbClr val="00009E"/>
      </a:dk2>
      <a:lt2>
        <a:srgbClr val="A365D1"/>
      </a:lt2>
      <a:accent1>
        <a:srgbClr val="003760"/>
      </a:accent1>
      <a:accent2>
        <a:srgbClr val="C00000"/>
      </a:accent2>
      <a:accent3>
        <a:srgbClr val="FFC619"/>
      </a:accent3>
      <a:accent4>
        <a:srgbClr val="384C00"/>
      </a:accent4>
      <a:accent5>
        <a:srgbClr val="0070C0"/>
      </a:accent5>
      <a:accent6>
        <a:srgbClr val="212167"/>
      </a:accent6>
      <a:hlink>
        <a:srgbClr val="C00000"/>
      </a:hlink>
      <a:folHlink>
        <a:srgbClr val="00009E"/>
      </a:folHlink>
    </a:clrScheme>
    <a:fontScheme name="Font_Geo_雅黑">
      <a:majorFont>
        <a:latin typeface="Georgia"/>
        <a:ea typeface="微软雅黑"/>
        <a:cs typeface=""/>
      </a:majorFont>
      <a:minorFont>
        <a:latin typeface="Georgia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wrap="none" anchor="ctr" anchorCtr="0">
        <a:noAutofit/>
      </a:bodyPr>
      <a:lstStyle>
        <a:defPPr marL="0" algn="ctr">
          <a:defRPr dirty="0"/>
        </a:defPPr>
      </a:lstStyle>
    </a:spDef>
    <a:txDef>
      <a:spPr>
        <a:noFill/>
      </a:spPr>
      <a:bodyPr wrap="none" rtlCol="0">
        <a:spAutoFit/>
      </a:bodyPr>
      <a:lstStyle>
        <a:defPPr algn="ctr"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14639</TotalTime>
  <Words>2697</Words>
  <Application>Microsoft Macintosh PowerPoint</Application>
  <PresentationFormat>全屏显示(4:3)</PresentationFormat>
  <Paragraphs>332</Paragraphs>
  <Slides>25</Slides>
  <Notes>25</Notes>
  <HiddenSlides>1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4" baseType="lpstr">
      <vt:lpstr>Calibri</vt:lpstr>
      <vt:lpstr>Georgia</vt:lpstr>
      <vt:lpstr>Segoe UI</vt:lpstr>
      <vt:lpstr>STFangsong</vt:lpstr>
      <vt:lpstr>Wingdings</vt:lpstr>
      <vt:lpstr>宋体</vt:lpstr>
      <vt:lpstr>微软雅黑</vt:lpstr>
      <vt:lpstr>Arial</vt:lpstr>
      <vt:lpstr>Office 主题</vt:lpstr>
      <vt:lpstr> Design and Implementation of an Efficient Wear-Aware Allocator for Non-Volatile Memory   一种面向非易失性内存的高效且损耗均衡的分配器的设计与实现 </vt:lpstr>
      <vt:lpstr>目录</vt:lpstr>
      <vt:lpstr>目录</vt:lpstr>
      <vt:lpstr>PowerPoint 演示文稿</vt:lpstr>
      <vt:lpstr>混合内存系统</vt:lpstr>
      <vt:lpstr>为什么需要一个新的面向NVM的分配器</vt:lpstr>
      <vt:lpstr>为什么需要一个新的面向NVM的分配器（Cont’)</vt:lpstr>
      <vt:lpstr>目录</vt:lpstr>
      <vt:lpstr>PowerPoint 演示文稿</vt:lpstr>
      <vt:lpstr>PowerPoint 演示文稿</vt:lpstr>
      <vt:lpstr>本地堆</vt:lpstr>
      <vt:lpstr>本地堆结构</vt:lpstr>
      <vt:lpstr>全局堆</vt:lpstr>
      <vt:lpstr>Wamalloc的设计(Cont’)</vt:lpstr>
      <vt:lpstr>主要接口设计</vt:lpstr>
      <vt:lpstr>分配/释放实现</vt:lpstr>
      <vt:lpstr> 分配/释放伪代码</vt:lpstr>
      <vt:lpstr>目录</vt:lpstr>
      <vt:lpstr>实验</vt:lpstr>
      <vt:lpstr>损耗均衡</vt:lpstr>
      <vt:lpstr>总内存占用</vt:lpstr>
      <vt:lpstr>分配延迟</vt:lpstr>
      <vt:lpstr>目录</vt:lpstr>
      <vt:lpstr>结论</vt:lpstr>
      <vt:lpstr>谢谢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Microsoft Office 用户</cp:lastModifiedBy>
  <cp:revision>758</cp:revision>
  <dcterms:created xsi:type="dcterms:W3CDTF">2014-07-18T02:33:40Z</dcterms:created>
  <dcterms:modified xsi:type="dcterms:W3CDTF">2017-01-12T12:54:09Z</dcterms:modified>
</cp:coreProperties>
</file>